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96" r:id="rId1"/>
  </p:sldMasterIdLst>
  <p:sldIdLst>
    <p:sldId id="256" r:id="rId2"/>
    <p:sldId id="264" r:id="rId3"/>
    <p:sldId id="257" r:id="rId4"/>
    <p:sldId id="265" r:id="rId5"/>
    <p:sldId id="258" r:id="rId6"/>
    <p:sldId id="259" r:id="rId7"/>
    <p:sldId id="260" r:id="rId8"/>
    <p:sldId id="261" r:id="rId9"/>
    <p:sldId id="266" r:id="rId10"/>
    <p:sldId id="267" r:id="rId11"/>
    <p:sldId id="268" r:id="rId12"/>
    <p:sldId id="269" r:id="rId13"/>
    <p:sldId id="262" r:id="rId14"/>
    <p:sldId id="270" r:id="rId15"/>
    <p:sldId id="263" r:id="rId16"/>
    <p:sldId id="271" r:id="rId17"/>
    <p:sldId id="272" r:id="rId18"/>
  </p:sldIdLst>
  <p:sldSz cx="18288000" cy="10287000"/>
  <p:notesSz cx="6858000" cy="9144000"/>
  <p:embeddedFontLst>
    <p:embeddedFont>
      <p:font typeface="Lucida Sans Unicode" pitchFamily="34" charset="0"/>
      <p:regular r:id="rId19"/>
    </p:embeddedFont>
    <p:embeddedFont>
      <p:font typeface="Inter" charset="0"/>
      <p:regular r:id="rId20"/>
    </p:embeddedFont>
    <p:embeddedFont>
      <p:font typeface="Wingdings 3" pitchFamily="18" charset="2"/>
      <p:regular r:id="rId21"/>
    </p:embeddedFont>
    <p:embeddedFont>
      <p:font typeface="Inter Bold" charset="0"/>
      <p:regular r:id="rId22"/>
    </p:embeddedFont>
    <p:embeddedFont>
      <p:font typeface="Arimo" charset="0"/>
      <p:regular r:id="rId23"/>
    </p:embeddedFont>
    <p:embeddedFont>
      <p:font typeface="Arimo Bold" charset="0"/>
      <p:regular r:id="rId24"/>
    </p:embeddedFont>
    <p:embeddedFont>
      <p:font typeface="Baskerville Old Face" pitchFamily="18" charset="0"/>
      <p:regular r:id="rId25"/>
    </p:embeddedFont>
    <p:embeddedFont>
      <p:font typeface="Verdana" pitchFamily="34" charset="0"/>
      <p:regular r:id="rId26"/>
      <p:bold r:id="rId27"/>
      <p:italic r:id="rId28"/>
      <p:boldItalic r:id="rId29"/>
    </p:embeddedFont>
    <p:embeddedFont>
      <p:font typeface="Wingdings 2" pitchFamily="18" charset="2"/>
      <p:regular r:id="rId30"/>
    </p:embeddedFont>
  </p:embeddedFontLst>
  <p:defaultTextStyle>
    <a:defPPr>
      <a:defRPr lang="en-US"/>
    </a:defPPr>
    <a:lvl1pPr marL="0" algn="l" defTabSz="914393" rtl="0" eaLnBrk="1" latinLnBrk="0" hangingPunct="1">
      <a:defRPr sz="1800" kern="1200">
        <a:solidFill>
          <a:schemeClr val="tx1"/>
        </a:solidFill>
        <a:latin typeface="+mn-lt"/>
        <a:ea typeface="+mn-ea"/>
        <a:cs typeface="+mn-cs"/>
      </a:defRPr>
    </a:lvl1pPr>
    <a:lvl2pPr marL="457196" algn="l" defTabSz="914393" rtl="0" eaLnBrk="1" latinLnBrk="0" hangingPunct="1">
      <a:defRPr sz="1800" kern="1200">
        <a:solidFill>
          <a:schemeClr val="tx1"/>
        </a:solidFill>
        <a:latin typeface="+mn-lt"/>
        <a:ea typeface="+mn-ea"/>
        <a:cs typeface="+mn-cs"/>
      </a:defRPr>
    </a:lvl2pPr>
    <a:lvl3pPr marL="914393" algn="l" defTabSz="914393" rtl="0" eaLnBrk="1" latinLnBrk="0" hangingPunct="1">
      <a:defRPr sz="1800" kern="1200">
        <a:solidFill>
          <a:schemeClr val="tx1"/>
        </a:solidFill>
        <a:latin typeface="+mn-lt"/>
        <a:ea typeface="+mn-ea"/>
        <a:cs typeface="+mn-cs"/>
      </a:defRPr>
    </a:lvl3pPr>
    <a:lvl4pPr marL="1371589" algn="l" defTabSz="914393" rtl="0" eaLnBrk="1" latinLnBrk="0" hangingPunct="1">
      <a:defRPr sz="1800" kern="1200">
        <a:solidFill>
          <a:schemeClr val="tx1"/>
        </a:solidFill>
        <a:latin typeface="+mn-lt"/>
        <a:ea typeface="+mn-ea"/>
        <a:cs typeface="+mn-cs"/>
      </a:defRPr>
    </a:lvl4pPr>
    <a:lvl5pPr marL="1828785" algn="l" defTabSz="914393" rtl="0" eaLnBrk="1" latinLnBrk="0" hangingPunct="1">
      <a:defRPr sz="1800" kern="1200">
        <a:solidFill>
          <a:schemeClr val="tx1"/>
        </a:solidFill>
        <a:latin typeface="+mn-lt"/>
        <a:ea typeface="+mn-ea"/>
        <a:cs typeface="+mn-cs"/>
      </a:defRPr>
    </a:lvl5pPr>
    <a:lvl6pPr marL="2285982" algn="l" defTabSz="914393" rtl="0" eaLnBrk="1" latinLnBrk="0" hangingPunct="1">
      <a:defRPr sz="1800" kern="1200">
        <a:solidFill>
          <a:schemeClr val="tx1"/>
        </a:solidFill>
        <a:latin typeface="+mn-lt"/>
        <a:ea typeface="+mn-ea"/>
        <a:cs typeface="+mn-cs"/>
      </a:defRPr>
    </a:lvl6pPr>
    <a:lvl7pPr marL="2743178" algn="l" defTabSz="914393" rtl="0" eaLnBrk="1" latinLnBrk="0" hangingPunct="1">
      <a:defRPr sz="1800" kern="1200">
        <a:solidFill>
          <a:schemeClr val="tx1"/>
        </a:solidFill>
        <a:latin typeface="+mn-lt"/>
        <a:ea typeface="+mn-ea"/>
        <a:cs typeface="+mn-cs"/>
      </a:defRPr>
    </a:lvl7pPr>
    <a:lvl8pPr marL="3200374" algn="l" defTabSz="914393" rtl="0" eaLnBrk="1" latinLnBrk="0" hangingPunct="1">
      <a:defRPr sz="1800" kern="1200">
        <a:solidFill>
          <a:schemeClr val="tx1"/>
        </a:solidFill>
        <a:latin typeface="+mn-lt"/>
        <a:ea typeface="+mn-ea"/>
        <a:cs typeface="+mn-cs"/>
      </a:defRPr>
    </a:lvl8pPr>
    <a:lvl9pPr marL="3657571" algn="l" defTabSz="914393"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autoAdjust="0"/>
    <p:restoredTop sz="94622" autoAdjust="0"/>
  </p:normalViewPr>
  <p:slideViewPr>
    <p:cSldViewPr>
      <p:cViewPr varScale="1">
        <p:scale>
          <a:sx n="42" d="100"/>
          <a:sy n="42" d="100"/>
        </p:scale>
        <p:origin x="-776" y="-1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4648"/>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3" y="6996220"/>
            <a:ext cx="18302178"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63284" tIns="81642" rIns="163284" bIns="81642" anchor="ctr"/>
          <a:lstStyle>
            <a:extLst/>
          </a:lstStyle>
          <a:p>
            <a:pPr algn="ctr" eaLnBrk="1" latinLnBrk="0" hangingPunct="1"/>
            <a:endParaRPr kumimoji="0" lang="en-US"/>
          </a:p>
        </p:txBody>
      </p:sp>
      <p:sp>
        <p:nvSpPr>
          <p:cNvPr id="9" name="Title 8"/>
          <p:cNvSpPr>
            <a:spLocks noGrp="1"/>
          </p:cNvSpPr>
          <p:nvPr>
            <p:ph type="ctrTitle"/>
          </p:nvPr>
        </p:nvSpPr>
        <p:spPr>
          <a:xfrm>
            <a:off x="1371600" y="2628902"/>
            <a:ext cx="15544800" cy="2744642"/>
          </a:xfrm>
        </p:spPr>
        <p:txBody>
          <a:bodyPr vert="horz" anchor="b">
            <a:normAutofit/>
            <a:scene3d>
              <a:camera prst="orthographicFront"/>
              <a:lightRig rig="soft" dir="t"/>
            </a:scene3d>
            <a:sp3d prstMaterial="softEdge">
              <a:bevelT w="25400" h="25400"/>
            </a:sp3d>
          </a:bodyPr>
          <a:lstStyle>
            <a:lvl1pPr algn="r">
              <a:defRPr sz="86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1371600" y="5417411"/>
            <a:ext cx="15544800" cy="1799556"/>
          </a:xfrm>
        </p:spPr>
        <p:txBody>
          <a:bodyPr lIns="81642" rIns="81642"/>
          <a:lstStyle>
            <a:lvl1pPr marL="0" marR="114299" indent="0" algn="r">
              <a:buNone/>
              <a:defRPr>
                <a:solidFill>
                  <a:schemeClr val="tx2"/>
                </a:solidFill>
              </a:defRPr>
            </a:lvl1pPr>
            <a:lvl2pPr marL="816422" indent="0" algn="ctr">
              <a:buNone/>
            </a:lvl2pPr>
            <a:lvl3pPr marL="1632844" indent="0" algn="ctr">
              <a:buNone/>
            </a:lvl3pPr>
            <a:lvl4pPr marL="2449266" indent="0" algn="ctr">
              <a:buNone/>
            </a:lvl4pPr>
            <a:lvl5pPr marL="3265688" indent="0" algn="ctr">
              <a:buNone/>
            </a:lvl5pPr>
            <a:lvl6pPr marL="4082110" indent="0" algn="ctr">
              <a:buNone/>
            </a:lvl6pPr>
            <a:lvl7pPr marL="4898532" indent="0" algn="ctr">
              <a:buNone/>
            </a:lvl7pPr>
            <a:lvl8pPr marL="5714954" indent="0" algn="ctr">
              <a:buNone/>
            </a:lvl8pPr>
            <a:lvl9pPr marL="6531376" indent="0" algn="ctr">
              <a:buNone/>
            </a:lvl9pPr>
            <a:extLst/>
          </a:lstStyle>
          <a:p>
            <a:r>
              <a:rPr kumimoji="0" lang="en-US" smtClean="0"/>
              <a:t>Click to edit Master subtitle style</a:t>
            </a:r>
            <a:endParaRPr kumimoji="0" lang="en-US"/>
          </a:p>
        </p:txBody>
      </p:sp>
      <p:grpSp>
        <p:nvGrpSpPr>
          <p:cNvPr id="2" name="Group 1"/>
          <p:cNvGrpSpPr/>
          <p:nvPr/>
        </p:nvGrpSpPr>
        <p:grpSpPr>
          <a:xfrm>
            <a:off x="-7529" y="7429500"/>
            <a:ext cx="18295530" cy="2868132"/>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1D8BD707-D9CF-40AE-B4C6-C98DA3205C09}" type="datetimeFigureOut">
              <a:rPr lang="en-US" smtClean="0"/>
              <a:pPr/>
              <a:t>6/1/2024</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21994"/>
            <a:ext cx="16459200" cy="6579107"/>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6/1/2024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688026" y="411961"/>
            <a:ext cx="3554940" cy="8389142"/>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411962"/>
            <a:ext cx="12649200" cy="838914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6/1/2024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6/1/2024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444752" y="1589568"/>
            <a:ext cx="15544800" cy="2743200"/>
          </a:xfrm>
        </p:spPr>
        <p:txBody>
          <a:bodyPr vert="horz" anchor="b">
            <a:normAutofit/>
            <a:scene3d>
              <a:camera prst="orthographicFront"/>
              <a:lightRig rig="soft" dir="t"/>
            </a:scene3d>
            <a:sp3d prstMaterial="softEdge">
              <a:bevelT w="25400" h="25400"/>
            </a:sp3d>
          </a:bodyPr>
          <a:lstStyle>
            <a:lvl1pPr algn="r">
              <a:buNone/>
              <a:defRPr sz="86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845426" y="4397568"/>
            <a:ext cx="9144000" cy="2182332"/>
          </a:xfrm>
        </p:spPr>
        <p:txBody>
          <a:bodyPr lIns="163284" rIns="163284" anchor="t"/>
          <a:lstStyle>
            <a:lvl1pPr marL="0" indent="0" algn="l">
              <a:buNone/>
              <a:defRPr sz="4100">
                <a:solidFill>
                  <a:schemeClr val="tx1"/>
                </a:solidFill>
              </a:defRPr>
            </a:lvl1pPr>
            <a:lvl2pPr>
              <a:buNone/>
              <a:defRPr sz="3200">
                <a:solidFill>
                  <a:schemeClr val="tx1">
                    <a:tint val="75000"/>
                  </a:schemeClr>
                </a:solidFill>
              </a:defRPr>
            </a:lvl2pPr>
            <a:lvl3pPr>
              <a:buNone/>
              <a:defRPr sz="2900">
                <a:solidFill>
                  <a:schemeClr val="tx1">
                    <a:tint val="75000"/>
                  </a:schemeClr>
                </a:solidFill>
              </a:defRPr>
            </a:lvl3pPr>
            <a:lvl4pPr>
              <a:buNone/>
              <a:defRPr sz="2500">
                <a:solidFill>
                  <a:schemeClr val="tx1">
                    <a:tint val="75000"/>
                  </a:schemeClr>
                </a:solidFill>
              </a:defRPr>
            </a:lvl4pPr>
            <a:lvl5pPr>
              <a:buNone/>
              <a:defRPr sz="25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6/1/2024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
        <p:nvSpPr>
          <p:cNvPr id="7" name="Chevron 6"/>
          <p:cNvSpPr/>
          <p:nvPr/>
        </p:nvSpPr>
        <p:spPr>
          <a:xfrm>
            <a:off x="7273360" y="4508208"/>
            <a:ext cx="365760" cy="3429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lIns="163284" tIns="81642" rIns="163284" bIns="81642" anchor="ctr"/>
          <a:lstStyle>
            <a:extLst/>
          </a:lstStyle>
          <a:p>
            <a:pPr algn="l" eaLnBrk="1" latinLnBrk="0" hangingPunct="1"/>
            <a:endParaRPr kumimoji="0" lang="en-US"/>
          </a:p>
        </p:txBody>
      </p:sp>
      <p:sp>
        <p:nvSpPr>
          <p:cNvPr id="8" name="Chevron 7"/>
          <p:cNvSpPr/>
          <p:nvPr/>
        </p:nvSpPr>
        <p:spPr>
          <a:xfrm>
            <a:off x="6900528" y="4508208"/>
            <a:ext cx="365760" cy="3429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lIns="163284" tIns="81642" rIns="163284" bIns="81642"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914400" y="2221993"/>
            <a:ext cx="8077200" cy="6788945"/>
          </a:xfrm>
        </p:spPr>
        <p:txBody>
          <a:bodyPr/>
          <a:lstStyle>
            <a:lvl1pPr>
              <a:defRPr sz="5000"/>
            </a:lvl1pPr>
            <a:lvl2pPr>
              <a:defRPr sz="4300"/>
            </a:lvl2pPr>
            <a:lvl3pPr>
              <a:defRPr sz="3600"/>
            </a:lvl3pPr>
            <a:lvl4pPr>
              <a:defRPr sz="3200"/>
            </a:lvl4pPr>
            <a:lvl5pPr>
              <a:defRPr sz="32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9296400" y="2221993"/>
            <a:ext cx="8077200" cy="6788945"/>
          </a:xfrm>
        </p:spPr>
        <p:txBody>
          <a:bodyPr/>
          <a:lstStyle>
            <a:lvl1pPr>
              <a:defRPr sz="5000"/>
            </a:lvl1pPr>
            <a:lvl2pPr>
              <a:defRPr sz="4300"/>
            </a:lvl2pPr>
            <a:lvl3pPr>
              <a:defRPr sz="3600"/>
            </a:lvl3pPr>
            <a:lvl4pPr>
              <a:defRPr sz="3200"/>
            </a:lvl4pPr>
            <a:lvl5pPr>
              <a:defRPr sz="32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6/1/2024</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09575"/>
            <a:ext cx="16459200" cy="17145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8115300"/>
            <a:ext cx="8080376" cy="1143000"/>
          </a:xfrm>
          <a:solidFill>
            <a:schemeClr val="accent1"/>
          </a:solidFill>
          <a:ln w="9652">
            <a:solidFill>
              <a:schemeClr val="accent1"/>
            </a:solidFill>
            <a:miter lim="800000"/>
          </a:ln>
        </p:spPr>
        <p:txBody>
          <a:bodyPr lIns="326569" anchor="ctr"/>
          <a:lstStyle>
            <a:lvl1pPr marL="0" indent="0">
              <a:buNone/>
              <a:defRPr sz="4300" b="0">
                <a:solidFill>
                  <a:schemeClr val="bg1"/>
                </a:solidFill>
              </a:defRPr>
            </a:lvl1pPr>
            <a:lvl2pPr>
              <a:buNone/>
              <a:defRPr sz="3600" b="1"/>
            </a:lvl2pPr>
            <a:lvl3pPr>
              <a:buNone/>
              <a:defRPr sz="3200" b="1"/>
            </a:lvl3pPr>
            <a:lvl4pPr>
              <a:buNone/>
              <a:defRPr sz="2900" b="1"/>
            </a:lvl4pPr>
            <a:lvl5pPr>
              <a:buNone/>
              <a:defRPr sz="29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9290053" y="8115300"/>
            <a:ext cx="8083550" cy="1143000"/>
          </a:xfrm>
          <a:solidFill>
            <a:schemeClr val="accent1"/>
          </a:solidFill>
          <a:ln w="9652">
            <a:solidFill>
              <a:schemeClr val="accent1"/>
            </a:solidFill>
            <a:miter lim="800000"/>
          </a:ln>
        </p:spPr>
        <p:txBody>
          <a:bodyPr lIns="326569" anchor="ctr"/>
          <a:lstStyle>
            <a:lvl1pPr marL="0" indent="0">
              <a:buNone/>
              <a:defRPr sz="4300" b="0">
                <a:solidFill>
                  <a:schemeClr val="bg1"/>
                </a:solidFill>
              </a:defRPr>
            </a:lvl1pPr>
            <a:lvl2pPr>
              <a:buNone/>
              <a:defRPr sz="3600" b="1"/>
            </a:lvl2pPr>
            <a:lvl3pPr>
              <a:buNone/>
              <a:defRPr sz="3200" b="1"/>
            </a:lvl3pPr>
            <a:lvl4pPr>
              <a:buNone/>
              <a:defRPr sz="2900" b="1"/>
            </a:lvl4pPr>
            <a:lvl5pPr>
              <a:buNone/>
              <a:defRPr sz="29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914400" y="2166442"/>
            <a:ext cx="8080376" cy="5912645"/>
          </a:xfrm>
          <a:ln>
            <a:noFill/>
            <a:prstDash val="sysDash"/>
            <a:miter lim="800000"/>
          </a:ln>
        </p:spPr>
        <p:txBody>
          <a:bodyPr/>
          <a:lstStyle>
            <a:lvl1pPr>
              <a:defRPr sz="4300"/>
            </a:lvl1pPr>
            <a:lvl2pPr>
              <a:defRPr sz="3600"/>
            </a:lvl2pPr>
            <a:lvl3pPr>
              <a:defRPr sz="3200"/>
            </a:lvl3pPr>
            <a:lvl4pPr>
              <a:defRPr sz="2900"/>
            </a:lvl4pPr>
            <a:lvl5pPr>
              <a:defRPr sz="29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9290051" y="2166442"/>
            <a:ext cx="8083550" cy="5912645"/>
          </a:xfrm>
          <a:ln>
            <a:noFill/>
            <a:prstDash val="sysDash"/>
            <a:miter lim="800000"/>
          </a:ln>
        </p:spPr>
        <p:txBody>
          <a:bodyPr/>
          <a:lstStyle>
            <a:lvl1pPr>
              <a:spcBef>
                <a:spcPts val="0"/>
              </a:spcBef>
              <a:defRPr sz="4300"/>
            </a:lvl1pPr>
            <a:lvl2pPr>
              <a:defRPr sz="3600"/>
            </a:lvl2pPr>
            <a:lvl3pPr>
              <a:defRPr sz="3200"/>
            </a:lvl3pPr>
            <a:lvl4pPr>
              <a:defRPr sz="2900"/>
            </a:lvl4pPr>
            <a:lvl5pPr>
              <a:defRPr sz="29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1D8BD707-D9CF-40AE-B4C6-C98DA3205C09}" type="datetimeFigureOut">
              <a:rPr lang="en-US" smtClean="0"/>
              <a:pPr/>
              <a:t>6/1/2024</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fld id="{1D8BD707-D9CF-40AE-B4C6-C98DA3205C09}" type="datetimeFigureOut">
              <a:rPr lang="en-US" smtClean="0"/>
              <a:pPr/>
              <a:t>6/1/2024</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B6F15528-21DE-4FAA-801E-634DDDAF4B2B}" type="slidenum">
              <a:rPr lang="en-US" smtClean="0"/>
              <a:pPr/>
              <a:t>‹#›</a:t>
            </a:fld>
            <a:endParaRPr lang="en-US"/>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1D8BD707-D9CF-40AE-B4C6-C98DA3205C09}" type="datetimeFigureOut">
              <a:rPr lang="en-US" smtClean="0"/>
              <a:pPr/>
              <a:t>6/1/2024</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828800" y="7315200"/>
            <a:ext cx="14963552" cy="685800"/>
          </a:xfrm>
        </p:spPr>
        <p:txBody>
          <a:bodyPr vert="horz" anchor="t">
            <a:noAutofit/>
            <a:sp3d prstMaterial="softEdge">
              <a:bevelT w="0" h="0"/>
            </a:sp3d>
          </a:bodyPr>
          <a:lstStyle>
            <a:lvl1pPr algn="r">
              <a:buNone/>
              <a:defRPr sz="4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8839200" y="8032653"/>
            <a:ext cx="7949184" cy="1371600"/>
          </a:xfrm>
        </p:spPr>
        <p:txBody>
          <a:bodyPr/>
          <a:lstStyle>
            <a:lvl1pPr marL="0" indent="0" algn="r">
              <a:buNone/>
              <a:defRPr sz="2900"/>
            </a:lvl1pPr>
            <a:lvl2pPr>
              <a:buNone/>
              <a:defRPr sz="2100"/>
            </a:lvl2pPr>
            <a:lvl3pPr>
              <a:buNone/>
              <a:defRPr sz="1800"/>
            </a:lvl3pPr>
            <a:lvl4pPr>
              <a:buNone/>
              <a:defRPr sz="1600"/>
            </a:lvl4pPr>
            <a:lvl5pPr>
              <a:buNone/>
              <a:defRPr sz="16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1828800" y="411480"/>
            <a:ext cx="14959584" cy="6858000"/>
          </a:xfrm>
        </p:spPr>
        <p:txBody>
          <a:bodyPr/>
          <a:lstStyle>
            <a:lvl1pPr>
              <a:defRPr sz="5700"/>
            </a:lvl1pPr>
            <a:lvl2pPr>
              <a:defRPr sz="5000"/>
            </a:lvl2pPr>
            <a:lvl3pPr>
              <a:defRPr sz="4300"/>
            </a:lvl3pPr>
            <a:lvl4pPr>
              <a:defRPr sz="3600"/>
            </a:lvl4pPr>
            <a:lvl5pPr>
              <a:defRPr sz="3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13454064" y="9611916"/>
            <a:ext cx="3840480" cy="548640"/>
          </a:xfrm>
        </p:spPr>
        <p:txBody>
          <a:bodyPr/>
          <a:lstStyle>
            <a:extLst/>
          </a:lstStyle>
          <a:p>
            <a:fld id="{1D8BD707-D9CF-40AE-B4C6-C98DA3205C09}" type="datetimeFigureOut">
              <a:rPr lang="en-US" smtClean="0"/>
              <a:pPr/>
              <a:t>6/1/2024</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2282464" y="8165103"/>
            <a:ext cx="14325600" cy="972348"/>
          </a:xfrm>
          <a:noFill/>
        </p:spPr>
        <p:txBody>
          <a:bodyPr lIns="163284" tIns="0" rIns="163284" anchor="t"/>
          <a:lstStyle>
            <a:lvl1pPr marL="0" marR="32657" indent="0" algn="r">
              <a:buNone/>
              <a:defRPr sz="2500"/>
            </a:lvl1pPr>
            <a:lvl2pPr>
              <a:defRPr sz="2100"/>
            </a:lvl2pPr>
            <a:lvl3pPr>
              <a:defRPr sz="1800"/>
            </a:lvl3pPr>
            <a:lvl4pPr>
              <a:defRPr sz="1600"/>
            </a:lvl4pPr>
            <a:lvl5pPr>
              <a:defRPr sz="16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457200" y="284952"/>
            <a:ext cx="17373600" cy="658368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57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1D8BD707-D9CF-40AE-B4C6-C98DA3205C09}" type="datetimeFigureOut">
              <a:rPr lang="en-US" smtClean="0"/>
              <a:pPr/>
              <a:t>6/1/2024</a:t>
            </a:fld>
            <a:endParaRPr lang="en-US"/>
          </a:p>
        </p:txBody>
      </p:sp>
      <p:sp>
        <p:nvSpPr>
          <p:cNvPr id="6" name="Footer Placeholder 5"/>
          <p:cNvSpPr>
            <a:spLocks noGrp="1"/>
          </p:cNvSpPr>
          <p:nvPr>
            <p:ph type="ftr" sz="quarter" idx="11"/>
          </p:nvPr>
        </p:nvSpPr>
        <p:spPr>
          <a:xfrm>
            <a:off x="8760145" y="9611917"/>
            <a:ext cx="4701362" cy="547688"/>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B6F15528-21DE-4FAA-801E-634DDDAF4B2B}" type="slidenum">
              <a:rPr lang="en-US" smtClean="0"/>
              <a:pPr/>
              <a:t>‹#›</a:t>
            </a:fld>
            <a:endParaRPr lang="en-US"/>
          </a:p>
        </p:txBody>
      </p:sp>
      <p:sp>
        <p:nvSpPr>
          <p:cNvPr id="2" name="Title 1"/>
          <p:cNvSpPr>
            <a:spLocks noGrp="1"/>
          </p:cNvSpPr>
          <p:nvPr>
            <p:ph type="title"/>
          </p:nvPr>
        </p:nvSpPr>
        <p:spPr>
          <a:xfrm>
            <a:off x="457200" y="7297683"/>
            <a:ext cx="16150864" cy="844008"/>
          </a:xfrm>
          <a:noFill/>
        </p:spPr>
        <p:txBody>
          <a:bodyPr anchor="t">
            <a:sp3d prstMaterial="softEdge"/>
          </a:bodyPr>
          <a:lstStyle>
            <a:lvl1pPr marR="0" algn="r">
              <a:buNone/>
              <a:defRPr sz="54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1432873" y="7502990"/>
            <a:ext cx="7604006" cy="2164667"/>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163284" tIns="81642" rIns="163284" bIns="81642" anchor="t" compatLnSpc="1"/>
          <a:lstStyle>
            <a:extLst/>
          </a:lstStyle>
          <a:p>
            <a:endParaRPr kumimoji="0" lang="en-US"/>
          </a:p>
        </p:txBody>
      </p:sp>
      <p:sp>
        <p:nvSpPr>
          <p:cNvPr id="9" name="Freeform 8"/>
          <p:cNvSpPr>
            <a:spLocks/>
          </p:cNvSpPr>
          <p:nvPr/>
        </p:nvSpPr>
        <p:spPr bwMode="auto">
          <a:xfrm>
            <a:off x="-107121" y="8677535"/>
            <a:ext cx="7604006" cy="12573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163284" tIns="81642" rIns="163284" bIns="81642" anchor="t" compatLnSpc="1"/>
          <a:lstStyle>
            <a:extLst/>
          </a:lstStyle>
          <a:p>
            <a:endParaRPr kumimoji="0" lang="en-US"/>
          </a:p>
        </p:txBody>
      </p:sp>
      <p:sp>
        <p:nvSpPr>
          <p:cNvPr id="10" name="Right Triangle 9"/>
          <p:cNvSpPr>
            <a:spLocks/>
          </p:cNvSpPr>
          <p:nvPr/>
        </p:nvSpPr>
        <p:spPr bwMode="auto">
          <a:xfrm>
            <a:off x="-12084" y="8686880"/>
            <a:ext cx="6804628" cy="1621302"/>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163284" tIns="81642" rIns="163284" bIns="81642" anchor="ctr" compatLnSpc="1"/>
          <a:lstStyle>
            <a:extLst/>
          </a:lstStyle>
          <a:p>
            <a:pPr algn="ctr" eaLnBrk="1" latinLnBrk="0" hangingPunct="1"/>
            <a:endParaRPr kumimoji="0" lang="en-US"/>
          </a:p>
        </p:txBody>
      </p:sp>
      <p:cxnSp>
        <p:nvCxnSpPr>
          <p:cNvPr id="11" name="Straight Connector 10"/>
          <p:cNvCxnSpPr/>
          <p:nvPr/>
        </p:nvCxnSpPr>
        <p:spPr>
          <a:xfrm>
            <a:off x="-18473" y="8681608"/>
            <a:ext cx="6811018" cy="1626575"/>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7328224" y="7482660"/>
            <a:ext cx="365760" cy="3429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lIns="163284" tIns="81642" rIns="163284" bIns="81642" anchor="ctr"/>
          <a:lstStyle>
            <a:extLst/>
          </a:lstStyle>
          <a:p>
            <a:pPr algn="l" eaLnBrk="1" latinLnBrk="0" hangingPunct="1"/>
            <a:endParaRPr kumimoji="0" lang="en-US"/>
          </a:p>
        </p:txBody>
      </p:sp>
      <p:sp>
        <p:nvSpPr>
          <p:cNvPr id="13" name="Chevron 12"/>
          <p:cNvSpPr/>
          <p:nvPr/>
        </p:nvSpPr>
        <p:spPr>
          <a:xfrm>
            <a:off x="16955392" y="7482660"/>
            <a:ext cx="365760" cy="3429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lIns="163284" tIns="81642" rIns="163284" bIns="81642"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1432873" y="7502990"/>
            <a:ext cx="7604006" cy="2164667"/>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163284" tIns="81642" rIns="163284" bIns="81642" anchor="t" compatLnSpc="1"/>
          <a:lstStyle>
            <a:extLst/>
          </a:lstStyle>
          <a:p>
            <a:endParaRPr kumimoji="0" lang="en-US"/>
          </a:p>
        </p:txBody>
      </p:sp>
      <p:sp>
        <p:nvSpPr>
          <p:cNvPr id="12" name="Freeform 11"/>
          <p:cNvSpPr>
            <a:spLocks/>
          </p:cNvSpPr>
          <p:nvPr/>
        </p:nvSpPr>
        <p:spPr bwMode="auto">
          <a:xfrm>
            <a:off x="-107121" y="8677535"/>
            <a:ext cx="7604006" cy="12573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163284" tIns="81642" rIns="163284" bIns="81642" anchor="t" compatLnSpc="1"/>
          <a:lstStyle>
            <a:extLst/>
          </a:lstStyle>
          <a:p>
            <a:endParaRPr kumimoji="0" lang="en-US"/>
          </a:p>
        </p:txBody>
      </p:sp>
      <p:sp>
        <p:nvSpPr>
          <p:cNvPr id="14" name="Right Triangle 13"/>
          <p:cNvSpPr>
            <a:spLocks/>
          </p:cNvSpPr>
          <p:nvPr/>
        </p:nvSpPr>
        <p:spPr bwMode="auto">
          <a:xfrm>
            <a:off x="-12084" y="8686880"/>
            <a:ext cx="6804628" cy="1621302"/>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163284" tIns="81642" rIns="163284" bIns="81642" anchor="ctr" compatLnSpc="1"/>
          <a:lstStyle>
            <a:extLst/>
          </a:lstStyle>
          <a:p>
            <a:pPr algn="ctr" eaLnBrk="1" latinLnBrk="0" hangingPunct="1"/>
            <a:endParaRPr kumimoji="0" lang="en-US"/>
          </a:p>
        </p:txBody>
      </p:sp>
      <p:cxnSp>
        <p:nvCxnSpPr>
          <p:cNvPr id="15" name="Straight Connector 14"/>
          <p:cNvCxnSpPr/>
          <p:nvPr/>
        </p:nvCxnSpPr>
        <p:spPr>
          <a:xfrm>
            <a:off x="-18473" y="8681608"/>
            <a:ext cx="6811018" cy="1626575"/>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914400" y="411957"/>
            <a:ext cx="16459200" cy="1714500"/>
          </a:xfrm>
          <a:prstGeom prst="rect">
            <a:avLst/>
          </a:prstGeom>
        </p:spPr>
        <p:txBody>
          <a:bodyPr vert="horz" lIns="163284" tIns="81642" rIns="163284" bIns="81642"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914400" y="2221993"/>
            <a:ext cx="16459200" cy="6788945"/>
          </a:xfrm>
          <a:prstGeom prst="rect">
            <a:avLst/>
          </a:prstGeom>
        </p:spPr>
        <p:txBody>
          <a:bodyPr vert="horz" lIns="163284" tIns="81642" rIns="163284" bIns="81642">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13454064" y="9611916"/>
            <a:ext cx="3840480" cy="548640"/>
          </a:xfrm>
          <a:prstGeom prst="rect">
            <a:avLst/>
          </a:prstGeom>
        </p:spPr>
        <p:txBody>
          <a:bodyPr vert="horz" lIns="163284" tIns="81642" rIns="163284" bIns="81642" anchor="b"/>
          <a:lstStyle>
            <a:lvl1pPr algn="l" eaLnBrk="1" latinLnBrk="0" hangingPunct="1">
              <a:defRPr kumimoji="0" sz="1800">
                <a:solidFill>
                  <a:schemeClr val="tx1"/>
                </a:solidFill>
              </a:defRPr>
            </a:lvl1pPr>
            <a:extLst/>
          </a:lstStyle>
          <a:p>
            <a:fld id="{1D8BD707-D9CF-40AE-B4C6-C98DA3205C09}" type="datetimeFigureOut">
              <a:rPr lang="en-US" smtClean="0"/>
              <a:pPr/>
              <a:t>6/1/2024</a:t>
            </a:fld>
            <a:endParaRPr lang="en-US"/>
          </a:p>
        </p:txBody>
      </p:sp>
      <p:sp>
        <p:nvSpPr>
          <p:cNvPr id="22" name="Footer Placeholder 21"/>
          <p:cNvSpPr>
            <a:spLocks noGrp="1"/>
          </p:cNvSpPr>
          <p:nvPr>
            <p:ph type="ftr" sz="quarter" idx="3"/>
          </p:nvPr>
        </p:nvSpPr>
        <p:spPr>
          <a:xfrm>
            <a:off x="8760145" y="9611917"/>
            <a:ext cx="4701362" cy="547688"/>
          </a:xfrm>
          <a:prstGeom prst="rect">
            <a:avLst/>
          </a:prstGeom>
        </p:spPr>
        <p:txBody>
          <a:bodyPr vert="horz" lIns="163284" tIns="81642" rIns="163284" bIns="81642" anchor="b"/>
          <a:lstStyle>
            <a:lvl1pPr algn="r" eaLnBrk="1" latinLnBrk="0" hangingPunct="1">
              <a:defRPr kumimoji="0" sz="1800">
                <a:solidFill>
                  <a:schemeClr val="tx1"/>
                </a:solidFill>
              </a:defRPr>
            </a:lvl1pPr>
            <a:extLst/>
          </a:lstStyle>
          <a:p>
            <a:endParaRPr lang="en-US"/>
          </a:p>
        </p:txBody>
      </p:sp>
      <p:sp>
        <p:nvSpPr>
          <p:cNvPr id="18" name="Slide Number Placeholder 17"/>
          <p:cNvSpPr>
            <a:spLocks noGrp="1"/>
          </p:cNvSpPr>
          <p:nvPr>
            <p:ph type="sldNum" sz="quarter" idx="4"/>
          </p:nvPr>
        </p:nvSpPr>
        <p:spPr>
          <a:xfrm>
            <a:off x="17294544" y="9611917"/>
            <a:ext cx="731520" cy="547688"/>
          </a:xfrm>
          <a:prstGeom prst="rect">
            <a:avLst/>
          </a:prstGeom>
        </p:spPr>
        <p:txBody>
          <a:bodyPr vert="horz" lIns="163284" tIns="81642" rIns="163284" bIns="81642" anchor="b"/>
          <a:lstStyle>
            <a:lvl1pPr algn="r" eaLnBrk="1" latinLnBrk="0" hangingPunct="1">
              <a:defRPr kumimoji="0" sz="1800" b="0">
                <a:solidFill>
                  <a:schemeClr val="tx1"/>
                </a:solidFill>
              </a:defRPr>
            </a:lvl1pPr>
            <a:extLst/>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rtl="0" eaLnBrk="1" latinLnBrk="0" hangingPunct="1">
        <a:spcBef>
          <a:spcPct val="0"/>
        </a:spcBef>
        <a:buNone/>
        <a:defRPr kumimoji="0" sz="73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653138" indent="-457196" algn="l" rtl="0" eaLnBrk="1" latinLnBrk="0" hangingPunct="1">
        <a:spcBef>
          <a:spcPts val="714"/>
        </a:spcBef>
        <a:spcAft>
          <a:spcPts val="0"/>
        </a:spcAft>
        <a:buClr>
          <a:schemeClr val="accent1"/>
        </a:buClr>
        <a:buSzPct val="68000"/>
        <a:buFont typeface="Wingdings 3"/>
        <a:buChar char=""/>
        <a:defRPr kumimoji="0" sz="4800" kern="1200">
          <a:solidFill>
            <a:schemeClr val="tx1"/>
          </a:solidFill>
          <a:latin typeface="+mn-lt"/>
          <a:ea typeface="+mn-ea"/>
          <a:cs typeface="+mn-cs"/>
        </a:defRPr>
      </a:lvl1pPr>
      <a:lvl2pPr marL="1110334" indent="-408211" algn="l" rtl="0" eaLnBrk="1" latinLnBrk="0" hangingPunct="1">
        <a:spcBef>
          <a:spcPts val="579"/>
        </a:spcBef>
        <a:buClr>
          <a:schemeClr val="accent1"/>
        </a:buClr>
        <a:buFont typeface="Verdana"/>
        <a:buChar char="◦"/>
        <a:defRPr kumimoji="0" sz="4100" kern="1200">
          <a:solidFill>
            <a:schemeClr val="tx1"/>
          </a:solidFill>
          <a:latin typeface="+mn-lt"/>
          <a:ea typeface="+mn-ea"/>
          <a:cs typeface="+mn-cs"/>
        </a:defRPr>
      </a:lvl2pPr>
      <a:lvl3pPr marL="1534873" indent="-408211" algn="l" rtl="0" eaLnBrk="1" latinLnBrk="0" hangingPunct="1">
        <a:spcBef>
          <a:spcPts val="625"/>
        </a:spcBef>
        <a:buClr>
          <a:schemeClr val="accent2"/>
        </a:buClr>
        <a:buSzPct val="100000"/>
        <a:buFont typeface="Wingdings 2"/>
        <a:buChar char=""/>
        <a:defRPr kumimoji="0" sz="3700" kern="1200">
          <a:solidFill>
            <a:schemeClr val="tx1"/>
          </a:solidFill>
          <a:latin typeface="+mn-lt"/>
          <a:ea typeface="+mn-ea"/>
          <a:cs typeface="+mn-cs"/>
        </a:defRPr>
      </a:lvl3pPr>
      <a:lvl4pPr marL="2041055" indent="-408211" algn="l" rtl="0" eaLnBrk="1" latinLnBrk="0" hangingPunct="1">
        <a:spcBef>
          <a:spcPts val="625"/>
        </a:spcBef>
        <a:buClr>
          <a:schemeClr val="accent2"/>
        </a:buClr>
        <a:buFont typeface="Wingdings 2"/>
        <a:buChar char=""/>
        <a:defRPr kumimoji="0" sz="3400" kern="1200">
          <a:solidFill>
            <a:schemeClr val="tx1"/>
          </a:solidFill>
          <a:latin typeface="+mn-lt"/>
          <a:ea typeface="+mn-ea"/>
          <a:cs typeface="+mn-cs"/>
        </a:defRPr>
      </a:lvl4pPr>
      <a:lvl5pPr marL="2449266" indent="-408211" algn="l" rtl="0" eaLnBrk="1" latinLnBrk="0" hangingPunct="1">
        <a:spcBef>
          <a:spcPts val="625"/>
        </a:spcBef>
        <a:buClr>
          <a:schemeClr val="accent2"/>
        </a:buClr>
        <a:buFont typeface="Wingdings 2"/>
        <a:buChar char=""/>
        <a:defRPr kumimoji="0" sz="3200" kern="1200">
          <a:solidFill>
            <a:schemeClr val="tx1"/>
          </a:solidFill>
          <a:latin typeface="+mn-lt"/>
          <a:ea typeface="+mn-ea"/>
          <a:cs typeface="+mn-cs"/>
        </a:defRPr>
      </a:lvl5pPr>
      <a:lvl6pPr marL="2857477" indent="-408211" algn="l" rtl="0" eaLnBrk="1" latinLnBrk="0" hangingPunct="1">
        <a:spcBef>
          <a:spcPts val="625"/>
        </a:spcBef>
        <a:buClr>
          <a:schemeClr val="accent3"/>
        </a:buClr>
        <a:buFont typeface="Wingdings 2"/>
        <a:buChar char=""/>
        <a:defRPr kumimoji="0" sz="3200" kern="1200">
          <a:solidFill>
            <a:schemeClr val="tx1"/>
          </a:solidFill>
          <a:latin typeface="+mn-lt"/>
          <a:ea typeface="+mn-ea"/>
          <a:cs typeface="+mn-cs"/>
        </a:defRPr>
      </a:lvl6pPr>
      <a:lvl7pPr marL="3265688" indent="-408211" algn="l" rtl="0" eaLnBrk="1" latinLnBrk="0" hangingPunct="1">
        <a:spcBef>
          <a:spcPts val="625"/>
        </a:spcBef>
        <a:buClr>
          <a:schemeClr val="accent3"/>
        </a:buClr>
        <a:buFont typeface="Wingdings 2"/>
        <a:buChar char=""/>
        <a:defRPr kumimoji="0" sz="2900" kern="1200">
          <a:solidFill>
            <a:schemeClr val="tx1"/>
          </a:solidFill>
          <a:latin typeface="+mn-lt"/>
          <a:ea typeface="+mn-ea"/>
          <a:cs typeface="+mn-cs"/>
        </a:defRPr>
      </a:lvl7pPr>
      <a:lvl8pPr marL="3673899" indent="-408211" algn="l" rtl="0" eaLnBrk="1" latinLnBrk="0" hangingPunct="1">
        <a:spcBef>
          <a:spcPts val="625"/>
        </a:spcBef>
        <a:buClr>
          <a:schemeClr val="accent3"/>
        </a:buClr>
        <a:buFont typeface="Wingdings 2"/>
        <a:buChar char=""/>
        <a:defRPr kumimoji="0" sz="2900" kern="1200">
          <a:solidFill>
            <a:schemeClr val="tx1"/>
          </a:solidFill>
          <a:latin typeface="+mn-lt"/>
          <a:ea typeface="+mn-ea"/>
          <a:cs typeface="+mn-cs"/>
        </a:defRPr>
      </a:lvl8pPr>
      <a:lvl9pPr marL="4082110" indent="-408211" algn="l" rtl="0" eaLnBrk="1" latinLnBrk="0" hangingPunct="1">
        <a:spcBef>
          <a:spcPts val="625"/>
        </a:spcBef>
        <a:buClr>
          <a:schemeClr val="accent3"/>
        </a:buClr>
        <a:buFont typeface="Wingdings 2"/>
        <a:buChar char=""/>
        <a:defRPr kumimoji="0" sz="29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816422" algn="l" rtl="0" eaLnBrk="1" latinLnBrk="0" hangingPunct="1">
        <a:defRPr kumimoji="0" kern="1200">
          <a:solidFill>
            <a:schemeClr val="tx1"/>
          </a:solidFill>
          <a:latin typeface="+mn-lt"/>
          <a:ea typeface="+mn-ea"/>
          <a:cs typeface="+mn-cs"/>
        </a:defRPr>
      </a:lvl2pPr>
      <a:lvl3pPr marL="1632844" algn="l" rtl="0" eaLnBrk="1" latinLnBrk="0" hangingPunct="1">
        <a:defRPr kumimoji="0" kern="1200">
          <a:solidFill>
            <a:schemeClr val="tx1"/>
          </a:solidFill>
          <a:latin typeface="+mn-lt"/>
          <a:ea typeface="+mn-ea"/>
          <a:cs typeface="+mn-cs"/>
        </a:defRPr>
      </a:lvl3pPr>
      <a:lvl4pPr marL="2449266" algn="l" rtl="0" eaLnBrk="1" latinLnBrk="0" hangingPunct="1">
        <a:defRPr kumimoji="0" kern="1200">
          <a:solidFill>
            <a:schemeClr val="tx1"/>
          </a:solidFill>
          <a:latin typeface="+mn-lt"/>
          <a:ea typeface="+mn-ea"/>
          <a:cs typeface="+mn-cs"/>
        </a:defRPr>
      </a:lvl4pPr>
      <a:lvl5pPr marL="3265688" algn="l" rtl="0" eaLnBrk="1" latinLnBrk="0" hangingPunct="1">
        <a:defRPr kumimoji="0" kern="1200">
          <a:solidFill>
            <a:schemeClr val="tx1"/>
          </a:solidFill>
          <a:latin typeface="+mn-lt"/>
          <a:ea typeface="+mn-ea"/>
          <a:cs typeface="+mn-cs"/>
        </a:defRPr>
      </a:lvl5pPr>
      <a:lvl6pPr marL="4082110" algn="l" rtl="0" eaLnBrk="1" latinLnBrk="0" hangingPunct="1">
        <a:defRPr kumimoji="0" kern="1200">
          <a:solidFill>
            <a:schemeClr val="tx1"/>
          </a:solidFill>
          <a:latin typeface="+mn-lt"/>
          <a:ea typeface="+mn-ea"/>
          <a:cs typeface="+mn-cs"/>
        </a:defRPr>
      </a:lvl6pPr>
      <a:lvl7pPr marL="4898532" algn="l" rtl="0" eaLnBrk="1" latinLnBrk="0" hangingPunct="1">
        <a:defRPr kumimoji="0" kern="1200">
          <a:solidFill>
            <a:schemeClr val="tx1"/>
          </a:solidFill>
          <a:latin typeface="+mn-lt"/>
          <a:ea typeface="+mn-ea"/>
          <a:cs typeface="+mn-cs"/>
        </a:defRPr>
      </a:lvl7pPr>
      <a:lvl8pPr marL="5714954" algn="l" rtl="0" eaLnBrk="1" latinLnBrk="0" hangingPunct="1">
        <a:defRPr kumimoji="0" kern="1200">
          <a:solidFill>
            <a:schemeClr val="tx1"/>
          </a:solidFill>
          <a:latin typeface="+mn-lt"/>
          <a:ea typeface="+mn-ea"/>
          <a:cs typeface="+mn-cs"/>
        </a:defRPr>
      </a:lvl8pPr>
      <a:lvl9pPr marL="6531376"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1" y="7109187"/>
            <a:ext cx="11842470" cy="3177813"/>
            <a:chOff x="0" y="0"/>
            <a:chExt cx="9357013" cy="2510865"/>
          </a:xfrm>
        </p:grpSpPr>
        <p:sp>
          <p:nvSpPr>
            <p:cNvPr id="6" name="Freeform 6"/>
            <p:cNvSpPr/>
            <p:nvPr/>
          </p:nvSpPr>
          <p:spPr>
            <a:xfrm>
              <a:off x="0" y="0"/>
              <a:ext cx="9357013" cy="2510865"/>
            </a:xfrm>
            <a:custGeom>
              <a:avLst/>
              <a:gdLst/>
              <a:ahLst/>
              <a:cxnLst/>
              <a:rect l="l" t="t" r="r" b="b"/>
              <a:pathLst>
                <a:path w="9357013" h="2510865">
                  <a:moveTo>
                    <a:pt x="0" y="0"/>
                  </a:moveTo>
                  <a:lnTo>
                    <a:pt x="9357013" y="0"/>
                  </a:lnTo>
                  <a:lnTo>
                    <a:pt x="9357013" y="2510865"/>
                  </a:lnTo>
                  <a:lnTo>
                    <a:pt x="0" y="2510865"/>
                  </a:lnTo>
                  <a:close/>
                </a:path>
              </a:pathLst>
            </a:custGeom>
            <a:solidFill>
              <a:srgbClr val="F6F6F6"/>
            </a:solidFill>
          </p:spPr>
        </p:sp>
        <p:sp>
          <p:nvSpPr>
            <p:cNvPr id="7" name="TextBox 7"/>
            <p:cNvSpPr txBox="1"/>
            <p:nvPr/>
          </p:nvSpPr>
          <p:spPr>
            <a:xfrm>
              <a:off x="0" y="-38100"/>
              <a:ext cx="9357013" cy="2548965"/>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0853888" y="786856"/>
            <a:ext cx="1977164" cy="1977164"/>
            <a:chOff x="0" y="0"/>
            <a:chExt cx="812800" cy="812800"/>
          </a:xfrm>
        </p:grpSpPr>
        <p:sp>
          <p:nvSpPr>
            <p:cNvPr id="15" name="Freeform 15"/>
            <p:cNvSpPr/>
            <p:nvPr/>
          </p:nvSpPr>
          <p:spPr>
            <a:xfrm>
              <a:off x="0" y="0"/>
              <a:ext cx="812800" cy="812800"/>
            </a:xfrm>
            <a:custGeom>
              <a:avLst/>
              <a:gdLst/>
              <a:ahLst/>
              <a:cxnLst/>
              <a:rect l="l" t="t" r="r" b="b"/>
              <a:pathLst>
                <a:path w="812800" h="812800">
                  <a:moveTo>
                    <a:pt x="199699" y="0"/>
                  </a:moveTo>
                  <a:lnTo>
                    <a:pt x="613101" y="0"/>
                  </a:lnTo>
                  <a:cubicBezTo>
                    <a:pt x="666064" y="0"/>
                    <a:pt x="716859" y="21040"/>
                    <a:pt x="754309" y="58491"/>
                  </a:cubicBezTo>
                  <a:cubicBezTo>
                    <a:pt x="791760" y="95941"/>
                    <a:pt x="812800" y="146736"/>
                    <a:pt x="812800" y="199699"/>
                  </a:cubicBezTo>
                  <a:lnTo>
                    <a:pt x="812800" y="613101"/>
                  </a:lnTo>
                  <a:cubicBezTo>
                    <a:pt x="812800" y="666064"/>
                    <a:pt x="791760" y="716859"/>
                    <a:pt x="754309" y="754309"/>
                  </a:cubicBezTo>
                  <a:cubicBezTo>
                    <a:pt x="716859" y="791760"/>
                    <a:pt x="666064" y="812800"/>
                    <a:pt x="613101" y="812800"/>
                  </a:cubicBezTo>
                  <a:lnTo>
                    <a:pt x="199699" y="812800"/>
                  </a:lnTo>
                  <a:cubicBezTo>
                    <a:pt x="146736" y="812800"/>
                    <a:pt x="95941" y="791760"/>
                    <a:pt x="58491" y="754309"/>
                  </a:cubicBezTo>
                  <a:cubicBezTo>
                    <a:pt x="21040" y="716859"/>
                    <a:pt x="0" y="666064"/>
                    <a:pt x="0" y="613101"/>
                  </a:cubicBezTo>
                  <a:lnTo>
                    <a:pt x="0" y="199699"/>
                  </a:lnTo>
                  <a:cubicBezTo>
                    <a:pt x="0" y="146736"/>
                    <a:pt x="21040" y="95941"/>
                    <a:pt x="58491" y="58491"/>
                  </a:cubicBezTo>
                  <a:cubicBezTo>
                    <a:pt x="95941" y="21040"/>
                    <a:pt x="146736" y="0"/>
                    <a:pt x="199699" y="0"/>
                  </a:cubicBezTo>
                  <a:close/>
                </a:path>
              </a:pathLst>
            </a:custGeom>
            <a:solidFill>
              <a:srgbClr val="0345E4">
                <a:alpha val="29804"/>
              </a:srgbClr>
            </a:solidFill>
          </p:spPr>
        </p:sp>
        <p:sp>
          <p:nvSpPr>
            <p:cNvPr id="16" name="TextBox 16"/>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8484494" y="9014057"/>
            <a:ext cx="2545888" cy="2545889"/>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0" cap="sq">
              <a:solidFill>
                <a:srgbClr val="0345E4">
                  <a:alpha val="9804"/>
                </a:srgbClr>
              </a:solidFill>
              <a:prstDash val="solid"/>
              <a:miter/>
            </a:ln>
          </p:spPr>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1" name="Freeform 21"/>
          <p:cNvSpPr/>
          <p:nvPr/>
        </p:nvSpPr>
        <p:spPr>
          <a:xfrm>
            <a:off x="9144001" y="599015"/>
            <a:ext cx="8629650" cy="6510173"/>
          </a:xfrm>
          <a:custGeom>
            <a:avLst/>
            <a:gdLst/>
            <a:ahLst/>
            <a:cxnLst/>
            <a:rect l="l" t="t" r="r" b="b"/>
            <a:pathLst>
              <a:path w="8629650" h="6510173">
                <a:moveTo>
                  <a:pt x="0" y="0"/>
                </a:moveTo>
                <a:lnTo>
                  <a:pt x="8629650" y="0"/>
                </a:lnTo>
                <a:lnTo>
                  <a:pt x="8629650" y="6510173"/>
                </a:lnTo>
                <a:lnTo>
                  <a:pt x="0" y="6510173"/>
                </a:lnTo>
                <a:lnTo>
                  <a:pt x="0" y="0"/>
                </a:lnTo>
                <a:close/>
              </a:path>
            </a:pathLst>
          </a:custGeom>
          <a:blipFill>
            <a:blip r:embed="rId2"/>
            <a:stretch>
              <a:fillRect l="-11493" t="-8830" r="-11493"/>
            </a:stretch>
          </a:blipFill>
        </p:spPr>
      </p:sp>
      <p:sp>
        <p:nvSpPr>
          <p:cNvPr id="23" name="TextBox 23"/>
          <p:cNvSpPr txBox="1"/>
          <p:nvPr/>
        </p:nvSpPr>
        <p:spPr>
          <a:xfrm>
            <a:off x="1643011" y="3929055"/>
            <a:ext cx="8795646" cy="1538883"/>
          </a:xfrm>
          <a:prstGeom prst="rect">
            <a:avLst/>
          </a:prstGeom>
        </p:spPr>
        <p:txBody>
          <a:bodyPr wrap="square" lIns="0" tIns="0" rIns="0" bIns="0" rtlCol="0" anchor="t">
            <a:spAutoFit/>
          </a:bodyPr>
          <a:lstStyle/>
          <a:p>
            <a:pPr>
              <a:lnSpc>
                <a:spcPts val="11961"/>
              </a:lnSpc>
            </a:pPr>
            <a:r>
              <a:rPr lang="en-US" sz="10400" dirty="0">
                <a:solidFill>
                  <a:srgbClr val="000000"/>
                </a:solidFill>
                <a:latin typeface="Garet Bold"/>
              </a:rPr>
              <a:t>FARMER AI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42879" y="2814607"/>
            <a:ext cx="16730722" cy="6686612"/>
          </a:xfrm>
        </p:spPr>
        <p:txBody>
          <a:bodyPr>
            <a:normAutofit/>
          </a:bodyPr>
          <a:lstStyle/>
          <a:p>
            <a:pPr>
              <a:buFont typeface="Wingdings" pitchFamily="2" charset="2"/>
              <a:buChar char="Ø"/>
            </a:pPr>
            <a:r>
              <a:rPr lang="en-IN" sz="6100" dirty="0" err="1" smtClean="0"/>
              <a:t>Convolutional</a:t>
            </a:r>
            <a:r>
              <a:rPr lang="en-IN" sz="6100" dirty="0" smtClean="0"/>
              <a:t> Neural Networks (CNNs)</a:t>
            </a:r>
          </a:p>
          <a:p>
            <a:pPr>
              <a:buFont typeface="Wingdings" pitchFamily="2" charset="2"/>
              <a:buChar char="Ø"/>
            </a:pPr>
            <a:r>
              <a:rPr lang="en-IN" sz="6100" dirty="0" smtClean="0"/>
              <a:t>Random Forests</a:t>
            </a:r>
          </a:p>
          <a:p>
            <a:pPr>
              <a:buFont typeface="Wingdings" pitchFamily="2" charset="2"/>
              <a:buChar char="Ø"/>
            </a:pPr>
            <a:r>
              <a:rPr lang="en-IN" sz="6100" dirty="0" smtClean="0"/>
              <a:t>Support Vector Machines</a:t>
            </a:r>
          </a:p>
          <a:p>
            <a:pPr>
              <a:buFont typeface="Wingdings" pitchFamily="2" charset="2"/>
              <a:buChar char="Ø"/>
            </a:pPr>
            <a:r>
              <a:rPr lang="en-IN" sz="6100" dirty="0" smtClean="0"/>
              <a:t>K-Means Clustering</a:t>
            </a:r>
          </a:p>
          <a:p>
            <a:pPr>
              <a:buFont typeface="Wingdings" pitchFamily="2" charset="2"/>
              <a:buChar char="Ø"/>
            </a:pPr>
            <a:r>
              <a:rPr lang="en-IN" sz="6100" dirty="0" smtClean="0"/>
              <a:t>Long Short-Term Memory Networks (LSTMs)</a:t>
            </a:r>
          </a:p>
          <a:p>
            <a:pPr>
              <a:buFont typeface="Wingdings" pitchFamily="2" charset="2"/>
              <a:buChar char="Ø"/>
            </a:pPr>
            <a:endParaRPr lang="en-US" sz="3900" dirty="0"/>
          </a:p>
        </p:txBody>
      </p:sp>
      <p:sp>
        <p:nvSpPr>
          <p:cNvPr id="2" name="Title 1"/>
          <p:cNvSpPr>
            <a:spLocks noGrp="1"/>
          </p:cNvSpPr>
          <p:nvPr>
            <p:ph type="title"/>
          </p:nvPr>
        </p:nvSpPr>
        <p:spPr>
          <a:xfrm>
            <a:off x="1142945" y="428592"/>
            <a:ext cx="16302094" cy="1731147"/>
          </a:xfrm>
        </p:spPr>
        <p:txBody>
          <a:bodyPr>
            <a:normAutofit/>
          </a:bodyPr>
          <a:lstStyle/>
          <a:p>
            <a:r>
              <a:rPr lang="en-IN" dirty="0" smtClean="0"/>
              <a:t>MACHINE LEARNING MODELS</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0002" y="1571602"/>
            <a:ext cx="17145120" cy="8001056"/>
          </a:xfrm>
        </p:spPr>
        <p:txBody>
          <a:bodyPr>
            <a:normAutofit fontScale="62500" lnSpcReduction="20000"/>
          </a:bodyPr>
          <a:lstStyle/>
          <a:p>
            <a:pPr marL="914393" indent="-914393">
              <a:buNone/>
            </a:pPr>
            <a:r>
              <a:rPr lang="en-US" sz="6200" dirty="0" smtClean="0"/>
              <a:t>1.Convolutional Neural Networks (CNNs):</a:t>
            </a:r>
          </a:p>
          <a:p>
            <a:pPr>
              <a:buNone/>
            </a:pPr>
            <a:r>
              <a:rPr lang="en-US" sz="5200" dirty="0" smtClean="0"/>
              <a:t>Used for image recognition tasks such as detecting pests and diseases in crops. CNNs analyze images captured by drones or </a:t>
            </a:r>
            <a:r>
              <a:rPr lang="en-US" sz="5200" dirty="0" err="1" smtClean="0"/>
              <a:t>smartphones</a:t>
            </a:r>
            <a:r>
              <a:rPr lang="en-US" sz="5200" dirty="0" smtClean="0"/>
              <a:t> to identify signs of pest infestations or disease symptoms, allowing for early intervention and management.</a:t>
            </a:r>
          </a:p>
          <a:p>
            <a:pPr>
              <a:buFont typeface="Wingdings" pitchFamily="2" charset="2"/>
              <a:buChar char="§"/>
            </a:pPr>
            <a:r>
              <a:rPr lang="en-US" sz="5200" dirty="0" smtClean="0"/>
              <a:t> Detecting leaf spots, blight, or insect damage on crops.</a:t>
            </a:r>
          </a:p>
          <a:p>
            <a:pPr marL="914393" indent="-914393">
              <a:buNone/>
            </a:pPr>
            <a:r>
              <a:rPr lang="en-US" sz="6200" dirty="0" smtClean="0"/>
              <a:t>2.Random Forests:</a:t>
            </a:r>
          </a:p>
          <a:p>
            <a:pPr>
              <a:buNone/>
            </a:pPr>
            <a:r>
              <a:rPr lang="en-US" sz="5200" dirty="0" smtClean="0"/>
              <a:t>Employed to predict crop yields based on historical yield data, soil quality, weather   conditions, and other environmental factors. This model aggregates the predictions from multiple decision trees to improve accuracy and robustness. </a:t>
            </a:r>
          </a:p>
          <a:p>
            <a:pPr>
              <a:buFont typeface="Wingdings" pitchFamily="2" charset="2"/>
              <a:buChar char="§"/>
            </a:pPr>
            <a:r>
              <a:rPr lang="en-US" sz="5200" dirty="0" smtClean="0"/>
              <a:t>Estimating the expected yield of wheat or maize based on seasonal data</a:t>
            </a:r>
          </a:p>
          <a:p>
            <a:pPr>
              <a:buNone/>
            </a:pPr>
            <a:r>
              <a:rPr lang="en-US" sz="6200" dirty="0" smtClean="0"/>
              <a:t>3.Support Vector Machines (SVMs): </a:t>
            </a:r>
          </a:p>
          <a:p>
            <a:pPr>
              <a:buNone/>
            </a:pPr>
            <a:r>
              <a:rPr lang="en-US" sz="5200" dirty="0" smtClean="0"/>
              <a:t>Effective for classifying different types of plant diseases and distinguishing between various crop species based on feature data. SVMs can handle high-dimensional data and provide reliable classification results.</a:t>
            </a:r>
          </a:p>
        </p:txBody>
      </p:sp>
      <p:sp>
        <p:nvSpPr>
          <p:cNvPr id="2" name="Title 1"/>
          <p:cNvSpPr>
            <a:spLocks noGrp="1"/>
          </p:cNvSpPr>
          <p:nvPr>
            <p:ph type="title"/>
          </p:nvPr>
        </p:nvSpPr>
        <p:spPr>
          <a:xfrm>
            <a:off x="785755" y="411957"/>
            <a:ext cx="16587846" cy="1088205"/>
          </a:xfrm>
        </p:spPr>
        <p:txBody>
          <a:bodyPr>
            <a:normAutofit fontScale="90000"/>
          </a:bodyPr>
          <a:lstStyle/>
          <a:p>
            <a:r>
              <a:rPr lang="en-IN" sz="6600" dirty="0" smtClean="0"/>
              <a:t>MODEL TRAINING AND VALIDATION</a:t>
            </a:r>
            <a:endParaRPr lang="en-US" sz="6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0002" y="1428725"/>
            <a:ext cx="17287996" cy="8286809"/>
          </a:xfrm>
        </p:spPr>
        <p:txBody>
          <a:bodyPr>
            <a:normAutofit lnSpcReduction="10000"/>
          </a:bodyPr>
          <a:lstStyle/>
          <a:p>
            <a:pPr>
              <a:buNone/>
            </a:pPr>
            <a:r>
              <a:rPr lang="en-US" sz="3600" dirty="0" smtClean="0"/>
              <a:t>Identifying whether a plant is infected by a specific pathogen or not based on leaf characteristics.</a:t>
            </a:r>
          </a:p>
          <a:p>
            <a:pPr>
              <a:buNone/>
            </a:pPr>
            <a:r>
              <a:rPr lang="en-IN" sz="4500" dirty="0" smtClean="0"/>
              <a:t>4.</a:t>
            </a:r>
            <a:r>
              <a:rPr lang="en-US" sz="4500" dirty="0" smtClean="0"/>
              <a:t> K-Means Clustering:</a:t>
            </a:r>
          </a:p>
          <a:p>
            <a:pPr>
              <a:buNone/>
            </a:pPr>
            <a:r>
              <a:rPr lang="en-US" sz="3600" dirty="0" smtClean="0"/>
              <a:t>Utilized for segmenting farmland into distinct management zones based on soil health, moisture levels, and crop conditions. This helps in applying targeted treatments and optimizing resource use.</a:t>
            </a:r>
          </a:p>
          <a:p>
            <a:pPr>
              <a:buFont typeface="Wingdings" pitchFamily="2" charset="2"/>
              <a:buChar char="§"/>
            </a:pPr>
            <a:r>
              <a:rPr lang="en-US" sz="3600" dirty="0" smtClean="0"/>
              <a:t>Dividing a large farm into zones that require different amounts of fertilizer or irrigation.</a:t>
            </a:r>
          </a:p>
          <a:p>
            <a:pPr>
              <a:buNone/>
            </a:pPr>
            <a:r>
              <a:rPr lang="en-US" sz="4500" dirty="0" smtClean="0"/>
              <a:t>5.Long Short-Term Memory Networks (LSTMs): </a:t>
            </a:r>
          </a:p>
          <a:p>
            <a:pPr>
              <a:buNone/>
            </a:pPr>
            <a:r>
              <a:rPr lang="en-US" sz="3600" dirty="0" smtClean="0"/>
              <a:t>Analyzing time-series data for weather forecasting, predicting crop growth stages, and monitoring changes over time. LSTMs are capable of capturing long-term dependencies and trends in sequential data.</a:t>
            </a:r>
          </a:p>
          <a:p>
            <a:pPr>
              <a:buFont typeface="Wingdings" pitchFamily="2" charset="2"/>
              <a:buChar char="§"/>
            </a:pPr>
            <a:r>
              <a:rPr lang="en-US" sz="3600" dirty="0" smtClean="0"/>
              <a:t>Forecasting the next season's weather patterns and their potential impact on crop growth.</a:t>
            </a:r>
            <a:endParaRPr lang="en-US" sz="3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CFEFE"/>
        </a:solidFill>
        <a:effectLst/>
      </p:bgPr>
    </p:bg>
    <p:spTree>
      <p:nvGrpSpPr>
        <p:cNvPr id="1" name=""/>
        <p:cNvGrpSpPr/>
        <p:nvPr/>
      </p:nvGrpSpPr>
      <p:grpSpPr>
        <a:xfrm>
          <a:off x="0" y="0"/>
          <a:ext cx="0" cy="0"/>
          <a:chOff x="0" y="0"/>
          <a:chExt cx="0" cy="0"/>
        </a:xfrm>
      </p:grpSpPr>
      <p:sp>
        <p:nvSpPr>
          <p:cNvPr id="2" name="TextBox 2"/>
          <p:cNvSpPr txBox="1"/>
          <p:nvPr/>
        </p:nvSpPr>
        <p:spPr>
          <a:xfrm>
            <a:off x="5405379" y="117137"/>
            <a:ext cx="7477246" cy="2064668"/>
          </a:xfrm>
          <a:prstGeom prst="rect">
            <a:avLst/>
          </a:prstGeom>
        </p:spPr>
        <p:txBody>
          <a:bodyPr lIns="0" tIns="0" rIns="0" bIns="0" rtlCol="0" anchor="t">
            <a:spAutoFit/>
          </a:bodyPr>
          <a:lstStyle/>
          <a:p>
            <a:pPr algn="ctr">
              <a:lnSpc>
                <a:spcPts val="16103"/>
              </a:lnSpc>
              <a:spcBef>
                <a:spcPct val="0"/>
              </a:spcBef>
            </a:pPr>
            <a:r>
              <a:rPr lang="en-US" sz="8700" dirty="0">
                <a:solidFill>
                  <a:srgbClr val="000000"/>
                </a:solidFill>
                <a:latin typeface="Inter"/>
              </a:rPr>
              <a:t>FEATURES</a:t>
            </a:r>
          </a:p>
        </p:txBody>
      </p:sp>
      <p:sp>
        <p:nvSpPr>
          <p:cNvPr id="3" name="TextBox 3"/>
          <p:cNvSpPr txBox="1"/>
          <p:nvPr/>
        </p:nvSpPr>
        <p:spPr>
          <a:xfrm>
            <a:off x="428565" y="2589471"/>
            <a:ext cx="13073154" cy="564257"/>
          </a:xfrm>
          <a:prstGeom prst="rect">
            <a:avLst/>
          </a:prstGeom>
        </p:spPr>
        <p:txBody>
          <a:bodyPr wrap="square" lIns="0" tIns="0" rIns="0" bIns="0" rtlCol="0" anchor="t">
            <a:spAutoFit/>
          </a:bodyPr>
          <a:lstStyle/>
          <a:p>
            <a:pPr marL="674577" lvl="1" indent="-337288" algn="ctr">
              <a:lnSpc>
                <a:spcPts val="4373"/>
              </a:lnSpc>
              <a:buFont typeface="Wingdings" pitchFamily="2" charset="2"/>
              <a:buChar char="Ø"/>
            </a:pPr>
            <a:r>
              <a:rPr lang="en-US" sz="3900" dirty="0">
                <a:solidFill>
                  <a:srgbClr val="94AADA"/>
                </a:solidFill>
                <a:latin typeface="Inter"/>
              </a:rPr>
              <a:t>Farmer can sell </a:t>
            </a:r>
            <a:r>
              <a:rPr lang="en-US" sz="3900" dirty="0" smtClean="0">
                <a:solidFill>
                  <a:srgbClr val="94AADA"/>
                </a:solidFill>
                <a:latin typeface="Inter"/>
              </a:rPr>
              <a:t>their </a:t>
            </a:r>
            <a:r>
              <a:rPr lang="en-US" sz="3900" dirty="0">
                <a:solidFill>
                  <a:srgbClr val="94AADA"/>
                </a:solidFill>
                <a:latin typeface="Inter"/>
              </a:rPr>
              <a:t>crops in the FARMER AI</a:t>
            </a:r>
          </a:p>
        </p:txBody>
      </p:sp>
      <p:sp>
        <p:nvSpPr>
          <p:cNvPr id="4" name="TextBox 4"/>
          <p:cNvSpPr txBox="1"/>
          <p:nvPr/>
        </p:nvSpPr>
        <p:spPr>
          <a:xfrm>
            <a:off x="0" y="3486049"/>
            <a:ext cx="14430412" cy="551433"/>
          </a:xfrm>
          <a:prstGeom prst="rect">
            <a:avLst/>
          </a:prstGeom>
        </p:spPr>
        <p:txBody>
          <a:bodyPr wrap="square" lIns="0" tIns="0" rIns="0" bIns="0" rtlCol="0" anchor="t">
            <a:spAutoFit/>
          </a:bodyPr>
          <a:lstStyle/>
          <a:p>
            <a:pPr marL="670696" lvl="1" indent="-335349" algn="ctr">
              <a:lnSpc>
                <a:spcPts val="4348"/>
              </a:lnSpc>
              <a:buFont typeface="Wingdings" pitchFamily="2" charset="2"/>
              <a:buChar char="Ø"/>
            </a:pPr>
            <a:r>
              <a:rPr lang="en-US" sz="3900" dirty="0">
                <a:solidFill>
                  <a:srgbClr val="7EAB8B"/>
                </a:solidFill>
                <a:latin typeface="Inter"/>
              </a:rPr>
              <a:t>User will directly buy the crops from farmer</a:t>
            </a:r>
          </a:p>
        </p:txBody>
      </p:sp>
      <p:sp>
        <p:nvSpPr>
          <p:cNvPr id="5" name="TextBox 5"/>
          <p:cNvSpPr txBox="1"/>
          <p:nvPr/>
        </p:nvSpPr>
        <p:spPr>
          <a:xfrm>
            <a:off x="1557906" y="4390369"/>
            <a:ext cx="12658192" cy="551433"/>
          </a:xfrm>
          <a:prstGeom prst="rect">
            <a:avLst/>
          </a:prstGeom>
        </p:spPr>
        <p:txBody>
          <a:bodyPr wrap="square" lIns="0" tIns="0" rIns="0" bIns="0" rtlCol="0" anchor="t">
            <a:spAutoFit/>
          </a:bodyPr>
          <a:lstStyle/>
          <a:p>
            <a:pPr marL="201086" indent="-329140" algn="ctr">
              <a:lnSpc>
                <a:spcPts val="4268"/>
              </a:lnSpc>
              <a:buFont typeface="Wingdings" pitchFamily="2" charset="2"/>
              <a:buChar char="Ø"/>
            </a:pPr>
            <a:r>
              <a:rPr lang="en-US" sz="3900" dirty="0">
                <a:solidFill>
                  <a:srgbClr val="7AC3F1"/>
                </a:solidFill>
                <a:latin typeface="Inter"/>
              </a:rPr>
              <a:t>FARMER AI  also contains online shopping </a:t>
            </a:r>
          </a:p>
        </p:txBody>
      </p:sp>
      <p:sp>
        <p:nvSpPr>
          <p:cNvPr id="6" name="TextBox 6"/>
          <p:cNvSpPr txBox="1"/>
          <p:nvPr/>
        </p:nvSpPr>
        <p:spPr>
          <a:xfrm>
            <a:off x="3643275" y="5276534"/>
            <a:ext cx="14359038" cy="1000274"/>
          </a:xfrm>
          <a:prstGeom prst="rect">
            <a:avLst/>
          </a:prstGeom>
        </p:spPr>
        <p:txBody>
          <a:bodyPr wrap="square" lIns="0" tIns="0" rIns="0" bIns="0" rtlCol="0" anchor="t">
            <a:spAutoFit/>
          </a:bodyPr>
          <a:lstStyle/>
          <a:p>
            <a:pPr marL="607742" lvl="1" indent="-303871">
              <a:lnSpc>
                <a:spcPts val="3939"/>
              </a:lnSpc>
              <a:buFont typeface="Wingdings" pitchFamily="2" charset="2"/>
              <a:buChar char="Ø"/>
            </a:pPr>
            <a:r>
              <a:rPr lang="en-US" sz="3900" dirty="0">
                <a:solidFill>
                  <a:srgbClr val="5E17EB"/>
                </a:solidFill>
                <a:latin typeface="Inter"/>
              </a:rPr>
              <a:t>Based on market crop demand it suggests a crop name to farmer</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857192" y="2428856"/>
            <a:ext cx="16659284" cy="7000925"/>
          </a:xfrm>
        </p:spPr>
        <p:txBody>
          <a:bodyPr/>
          <a:lstStyle/>
          <a:p>
            <a:pPr>
              <a:buFont typeface="Wingdings" pitchFamily="2" charset="2"/>
              <a:buChar char="Ø"/>
            </a:pPr>
            <a:r>
              <a:rPr lang="en-IN" dirty="0" smtClean="0"/>
              <a:t>Efficiency Improvements</a:t>
            </a:r>
          </a:p>
          <a:p>
            <a:pPr>
              <a:buFont typeface="Wingdings" pitchFamily="2" charset="2"/>
              <a:buChar char="Ø"/>
            </a:pPr>
            <a:r>
              <a:rPr lang="en-IN" dirty="0" smtClean="0"/>
              <a:t>Cost Reduction</a:t>
            </a:r>
          </a:p>
          <a:p>
            <a:pPr>
              <a:buFont typeface="Wingdings" pitchFamily="2" charset="2"/>
              <a:buChar char="Ø"/>
            </a:pPr>
            <a:r>
              <a:rPr lang="en-IN" dirty="0" smtClean="0"/>
              <a:t>Precision Farming</a:t>
            </a:r>
          </a:p>
          <a:p>
            <a:pPr>
              <a:buFont typeface="Wingdings" pitchFamily="2" charset="2"/>
              <a:buChar char="Ø"/>
            </a:pPr>
            <a:r>
              <a:rPr lang="en-IN" dirty="0" smtClean="0"/>
              <a:t>Data-driven Decision Making</a:t>
            </a:r>
          </a:p>
          <a:p>
            <a:pPr>
              <a:buFont typeface="Wingdings" pitchFamily="2" charset="2"/>
              <a:buChar char="Ø"/>
            </a:pPr>
            <a:r>
              <a:rPr lang="en-IN" dirty="0" smtClean="0"/>
              <a:t>Increased Productivity</a:t>
            </a:r>
          </a:p>
          <a:p>
            <a:pPr>
              <a:buFont typeface="Wingdings" pitchFamily="2" charset="2"/>
              <a:buChar char="Ø"/>
            </a:pPr>
            <a:r>
              <a:rPr lang="en-IN" dirty="0" smtClean="0"/>
              <a:t>Early Detection Of Issues</a:t>
            </a:r>
          </a:p>
          <a:p>
            <a:pPr>
              <a:buFont typeface="Wingdings" pitchFamily="2" charset="2"/>
              <a:buChar char="Ø"/>
            </a:pPr>
            <a:r>
              <a:rPr lang="en-IN" dirty="0" smtClean="0"/>
              <a:t>Sustainability</a:t>
            </a:r>
          </a:p>
          <a:p>
            <a:pPr>
              <a:buFont typeface="Wingdings" pitchFamily="2" charset="2"/>
              <a:buChar char="Ø"/>
            </a:pPr>
            <a:endParaRPr lang="en-IN" dirty="0" smtClean="0"/>
          </a:p>
          <a:p>
            <a:pPr>
              <a:buFont typeface="Wingdings" pitchFamily="2" charset="2"/>
              <a:buChar char="Ø"/>
            </a:pPr>
            <a:endParaRPr lang="en-US" dirty="0"/>
          </a:p>
        </p:txBody>
      </p:sp>
      <p:sp>
        <p:nvSpPr>
          <p:cNvPr id="4" name="Title 3"/>
          <p:cNvSpPr>
            <a:spLocks noGrp="1"/>
          </p:cNvSpPr>
          <p:nvPr>
            <p:ph type="title"/>
          </p:nvPr>
        </p:nvSpPr>
        <p:spPr>
          <a:xfrm>
            <a:off x="1071507" y="411957"/>
            <a:ext cx="16302094" cy="1714500"/>
          </a:xfrm>
        </p:spPr>
        <p:txBody>
          <a:bodyPr>
            <a:normAutofit/>
          </a:bodyPr>
          <a:lstStyle/>
          <a:p>
            <a:r>
              <a:rPr lang="en-IN" dirty="0" smtClean="0"/>
              <a:t>    WHY AI?</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CFEFE"/>
        </a:solidFill>
        <a:effectLst/>
      </p:bgPr>
    </p:bg>
    <p:spTree>
      <p:nvGrpSpPr>
        <p:cNvPr id="1" name=""/>
        <p:cNvGrpSpPr/>
        <p:nvPr/>
      </p:nvGrpSpPr>
      <p:grpSpPr>
        <a:xfrm>
          <a:off x="0" y="0"/>
          <a:ext cx="0" cy="0"/>
          <a:chOff x="0" y="0"/>
          <a:chExt cx="0" cy="0"/>
        </a:xfrm>
      </p:grpSpPr>
      <p:sp>
        <p:nvSpPr>
          <p:cNvPr id="2" name="Freeform 2"/>
          <p:cNvSpPr/>
          <p:nvPr/>
        </p:nvSpPr>
        <p:spPr>
          <a:xfrm>
            <a:off x="4643406" y="2285981"/>
            <a:ext cx="8858312" cy="3896909"/>
          </a:xfrm>
          <a:custGeom>
            <a:avLst/>
            <a:gdLst/>
            <a:ahLst/>
            <a:cxnLst/>
            <a:rect l="l" t="t" r="r" b="b"/>
            <a:pathLst>
              <a:path w="9325087" h="5222049">
                <a:moveTo>
                  <a:pt x="0" y="0"/>
                </a:moveTo>
                <a:lnTo>
                  <a:pt x="9325086" y="0"/>
                </a:lnTo>
                <a:lnTo>
                  <a:pt x="9325086" y="5222048"/>
                </a:lnTo>
                <a:lnTo>
                  <a:pt x="0" y="5222048"/>
                </a:lnTo>
                <a:lnTo>
                  <a:pt x="0" y="0"/>
                </a:lnTo>
                <a:close/>
              </a:path>
            </a:pathLst>
          </a:custGeom>
          <a:blipFill>
            <a:blip r:embed="rId2"/>
            <a:stretch>
              <a:fillRect/>
            </a:stretch>
          </a:blipFill>
        </p:spPr>
      </p:sp>
      <p:sp>
        <p:nvSpPr>
          <p:cNvPr id="3" name="TextBox 3"/>
          <p:cNvSpPr txBox="1"/>
          <p:nvPr/>
        </p:nvSpPr>
        <p:spPr>
          <a:xfrm>
            <a:off x="5930803" y="876301"/>
            <a:ext cx="6426398" cy="1208921"/>
          </a:xfrm>
          <a:prstGeom prst="rect">
            <a:avLst/>
          </a:prstGeom>
        </p:spPr>
        <p:txBody>
          <a:bodyPr wrap="square" lIns="0" tIns="0" rIns="0" bIns="0" rtlCol="0" anchor="t">
            <a:spAutoFit/>
          </a:bodyPr>
          <a:lstStyle/>
          <a:p>
            <a:pPr algn="ctr">
              <a:lnSpc>
                <a:spcPts val="10462"/>
              </a:lnSpc>
              <a:spcBef>
                <a:spcPct val="0"/>
              </a:spcBef>
            </a:pPr>
            <a:r>
              <a:rPr lang="en-US" sz="6600" dirty="0">
                <a:solidFill>
                  <a:srgbClr val="0345E4"/>
                </a:solidFill>
                <a:latin typeface="Inter Bold"/>
              </a:rPr>
              <a:t>CONCLUSION</a:t>
            </a:r>
          </a:p>
        </p:txBody>
      </p:sp>
      <p:sp>
        <p:nvSpPr>
          <p:cNvPr id="4" name="TextBox 4"/>
          <p:cNvSpPr txBox="1"/>
          <p:nvPr/>
        </p:nvSpPr>
        <p:spPr>
          <a:xfrm>
            <a:off x="500003" y="6500822"/>
            <a:ext cx="17994814" cy="3231654"/>
          </a:xfrm>
          <a:prstGeom prst="rect">
            <a:avLst/>
          </a:prstGeom>
        </p:spPr>
        <p:txBody>
          <a:bodyPr wrap="square" lIns="0" tIns="0" rIns="0" bIns="0" rtlCol="0" anchor="t">
            <a:spAutoFit/>
          </a:bodyPr>
          <a:lstStyle/>
          <a:p>
            <a:pPr>
              <a:lnSpc>
                <a:spcPts val="2798"/>
              </a:lnSpc>
            </a:pPr>
            <a:r>
              <a:rPr lang="en-US" sz="2000" dirty="0" smtClean="0">
                <a:solidFill>
                  <a:srgbClr val="000000"/>
                </a:solidFill>
                <a:latin typeface="Arimo Bold"/>
              </a:rPr>
              <a:t>Given </a:t>
            </a:r>
            <a:r>
              <a:rPr lang="en-US" sz="2000" dirty="0">
                <a:solidFill>
                  <a:srgbClr val="000000"/>
                </a:solidFill>
                <a:latin typeface="Arimo Bold"/>
              </a:rPr>
              <a:t>the complexity of factors such as water level, climate changes, crop pests and diseases, and crop demand, FARMER AI </a:t>
            </a:r>
            <a:r>
              <a:rPr lang="en-US" sz="2000" dirty="0" smtClean="0">
                <a:solidFill>
                  <a:srgbClr val="000000"/>
                </a:solidFill>
                <a:latin typeface="Arimo Bold"/>
              </a:rPr>
              <a:t>  might </a:t>
            </a:r>
            <a:r>
              <a:rPr lang="en-US" sz="2000" dirty="0">
                <a:solidFill>
                  <a:srgbClr val="000000"/>
                </a:solidFill>
                <a:latin typeface="Arimo Bold"/>
              </a:rPr>
              <a:t>suggest a </a:t>
            </a:r>
            <a:endParaRPr lang="en-US" sz="2000" dirty="0" smtClean="0">
              <a:solidFill>
                <a:srgbClr val="000000"/>
              </a:solidFill>
              <a:latin typeface="Arimo Bold"/>
            </a:endParaRPr>
          </a:p>
          <a:p>
            <a:pPr>
              <a:lnSpc>
                <a:spcPts val="2798"/>
              </a:lnSpc>
            </a:pPr>
            <a:r>
              <a:rPr lang="en-US" sz="2000" dirty="0" smtClean="0">
                <a:solidFill>
                  <a:srgbClr val="000000"/>
                </a:solidFill>
                <a:latin typeface="Arimo Bold"/>
              </a:rPr>
              <a:t>crop </a:t>
            </a:r>
            <a:r>
              <a:rPr lang="en-US" sz="2000" dirty="0">
                <a:solidFill>
                  <a:srgbClr val="000000"/>
                </a:solidFill>
                <a:latin typeface="Arimo Bold"/>
              </a:rPr>
              <a:t>like drought-resistant maize for the farmer. </a:t>
            </a:r>
            <a:endParaRPr lang="en-US" sz="2000" dirty="0" smtClean="0">
              <a:solidFill>
                <a:srgbClr val="000000"/>
              </a:solidFill>
              <a:latin typeface="Arimo Bold"/>
            </a:endParaRPr>
          </a:p>
          <a:p>
            <a:pPr>
              <a:lnSpc>
                <a:spcPts val="2798"/>
              </a:lnSpc>
            </a:pPr>
            <a:r>
              <a:rPr lang="en-US" sz="2000" dirty="0" smtClean="0">
                <a:solidFill>
                  <a:srgbClr val="000000"/>
                </a:solidFill>
                <a:latin typeface="Arimo Bold"/>
              </a:rPr>
              <a:t>Drought-resistant </a:t>
            </a:r>
            <a:r>
              <a:rPr lang="en-US" sz="2000" dirty="0">
                <a:solidFill>
                  <a:srgbClr val="000000"/>
                </a:solidFill>
                <a:latin typeface="Arimo Bold"/>
              </a:rPr>
              <a:t>maize varieties are specifically bred to thrive in conditions with limited water availability, making them ideal for regions facing water scarcity due to climate change. </a:t>
            </a:r>
            <a:endParaRPr lang="en-US" sz="2000" dirty="0" smtClean="0">
              <a:solidFill>
                <a:srgbClr val="000000"/>
              </a:solidFill>
              <a:latin typeface="Arimo Bold"/>
            </a:endParaRPr>
          </a:p>
          <a:p>
            <a:pPr>
              <a:lnSpc>
                <a:spcPts val="2798"/>
              </a:lnSpc>
            </a:pPr>
            <a:r>
              <a:rPr lang="en-US" sz="2000" dirty="0" smtClean="0">
                <a:solidFill>
                  <a:srgbClr val="000000"/>
                </a:solidFill>
                <a:latin typeface="Arimo Bold"/>
              </a:rPr>
              <a:t>Additionally</a:t>
            </a:r>
            <a:r>
              <a:rPr lang="en-US" sz="2000" dirty="0">
                <a:solidFill>
                  <a:srgbClr val="000000"/>
                </a:solidFill>
                <a:latin typeface="Arimo Bold"/>
              </a:rPr>
              <a:t>, advancements in genetic modification and breeding techniques have made these crops more resilient against common pests and diseases. </a:t>
            </a:r>
            <a:endParaRPr lang="en-US" sz="2000" dirty="0" smtClean="0">
              <a:solidFill>
                <a:srgbClr val="000000"/>
              </a:solidFill>
              <a:latin typeface="Arimo Bold"/>
            </a:endParaRPr>
          </a:p>
          <a:p>
            <a:pPr>
              <a:lnSpc>
                <a:spcPts val="2798"/>
              </a:lnSpc>
            </a:pPr>
            <a:r>
              <a:rPr lang="en-US" sz="2000" dirty="0" smtClean="0">
                <a:solidFill>
                  <a:srgbClr val="000000"/>
                </a:solidFill>
                <a:latin typeface="Arimo Bold"/>
              </a:rPr>
              <a:t>With </a:t>
            </a:r>
            <a:r>
              <a:rPr lang="en-US" sz="2000" dirty="0">
                <a:solidFill>
                  <a:srgbClr val="000000"/>
                </a:solidFill>
                <a:latin typeface="Arimo Bold"/>
              </a:rPr>
              <a:t>maize being a staple food in many parts of the world, the demand typically remains high, providing a reliable market for the farmer. </a:t>
            </a:r>
            <a:endParaRPr lang="en-US" sz="2000" dirty="0" smtClean="0">
              <a:solidFill>
                <a:srgbClr val="000000"/>
              </a:solidFill>
              <a:latin typeface="Arimo Bold"/>
            </a:endParaRPr>
          </a:p>
          <a:p>
            <a:pPr>
              <a:lnSpc>
                <a:spcPts val="2798"/>
              </a:lnSpc>
            </a:pPr>
            <a:r>
              <a:rPr lang="en-US" sz="2000" dirty="0" smtClean="0">
                <a:solidFill>
                  <a:srgbClr val="000000"/>
                </a:solidFill>
                <a:latin typeface="Arimo Bold"/>
              </a:rPr>
              <a:t>This </a:t>
            </a:r>
            <a:r>
              <a:rPr lang="en-US" sz="2000" dirty="0">
                <a:solidFill>
                  <a:srgbClr val="000000"/>
                </a:solidFill>
                <a:latin typeface="Arimo Bold"/>
              </a:rPr>
              <a:t>recommendation aims to balance environmental sustainability with economic viability, ensuring the farmer can achieve a successful harvest despite the challenging conditions.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0531" y="3286113"/>
            <a:ext cx="9072626" cy="2286015"/>
          </a:xfrm>
        </p:spPr>
        <p:txBody>
          <a:bodyPr>
            <a:normAutofit/>
          </a:bodyPr>
          <a:lstStyle/>
          <a:p>
            <a:r>
              <a:rPr lang="en-IN" sz="9600" dirty="0" smtClean="0">
                <a:latin typeface="Baskerville Old Face" pitchFamily="18" charset="0"/>
              </a:rPr>
              <a:t>ANY QUERIES?</a:t>
            </a:r>
            <a:endParaRPr lang="en-US" sz="9600" dirty="0">
              <a:latin typeface="Baskerville Old Face"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3214676"/>
            <a:ext cx="15544800" cy="1857389"/>
          </a:xfrm>
        </p:spPr>
        <p:txBody>
          <a:bodyPr>
            <a:normAutofit/>
          </a:bodyPr>
          <a:lstStyle/>
          <a:p>
            <a:r>
              <a:rPr lang="en-IN" sz="9600" dirty="0" smtClean="0">
                <a:latin typeface="Baskerville Old Face" pitchFamily="18" charset="0"/>
              </a:rPr>
              <a:t>         THANK YOU</a:t>
            </a:r>
            <a:endParaRPr lang="en-US" sz="9600" dirty="0">
              <a:latin typeface="Baskerville Old Face"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2944" y="2143104"/>
            <a:ext cx="12544452" cy="7500990"/>
          </a:xfrm>
        </p:spPr>
        <p:txBody>
          <a:bodyPr>
            <a:normAutofit/>
          </a:bodyPr>
          <a:lstStyle/>
          <a:p>
            <a:pPr>
              <a:buFont typeface="Wingdings" pitchFamily="2" charset="2"/>
              <a:buChar char="Ø"/>
            </a:pPr>
            <a:r>
              <a:rPr lang="en-IN" sz="3900" dirty="0" smtClean="0"/>
              <a:t>INTRODUCTION</a:t>
            </a:r>
          </a:p>
          <a:p>
            <a:pPr>
              <a:buFont typeface="Wingdings" pitchFamily="2" charset="2"/>
              <a:buChar char="Ø"/>
            </a:pPr>
            <a:r>
              <a:rPr lang="en-IN" sz="3900" dirty="0" smtClean="0"/>
              <a:t>PROBLEM STATEMENT</a:t>
            </a:r>
          </a:p>
          <a:p>
            <a:pPr>
              <a:buFont typeface="Wingdings" pitchFamily="2" charset="2"/>
              <a:buChar char="Ø"/>
            </a:pPr>
            <a:r>
              <a:rPr lang="en-IN" sz="3900" dirty="0" smtClean="0"/>
              <a:t>DATA COLLECTION</a:t>
            </a:r>
          </a:p>
          <a:p>
            <a:pPr>
              <a:buFont typeface="Wingdings" pitchFamily="2" charset="2"/>
              <a:buChar char="Ø"/>
            </a:pPr>
            <a:r>
              <a:rPr lang="en-IN" sz="3900" dirty="0" smtClean="0"/>
              <a:t>DATA PREPROCESSING</a:t>
            </a:r>
          </a:p>
          <a:p>
            <a:pPr>
              <a:buFont typeface="Wingdings" pitchFamily="2" charset="2"/>
              <a:buChar char="Ø"/>
            </a:pPr>
            <a:r>
              <a:rPr lang="en-IN" sz="3900" dirty="0" smtClean="0"/>
              <a:t>COMPONENTS OF FARMER AI</a:t>
            </a:r>
          </a:p>
          <a:p>
            <a:pPr>
              <a:buFont typeface="Wingdings" pitchFamily="2" charset="2"/>
              <a:buChar char="Ø"/>
            </a:pPr>
            <a:r>
              <a:rPr lang="en-IN" sz="3900" dirty="0" smtClean="0"/>
              <a:t>MACHINE LEARNING MODEL</a:t>
            </a:r>
          </a:p>
          <a:p>
            <a:pPr>
              <a:buFont typeface="Wingdings" pitchFamily="2" charset="2"/>
              <a:buChar char="Ø"/>
            </a:pPr>
            <a:r>
              <a:rPr lang="en-IN" sz="3900" dirty="0" smtClean="0"/>
              <a:t>MODEL TRAINING AND VALIDATION</a:t>
            </a:r>
          </a:p>
          <a:p>
            <a:pPr>
              <a:buFont typeface="Wingdings" pitchFamily="2" charset="2"/>
              <a:buChar char="Ø"/>
            </a:pPr>
            <a:r>
              <a:rPr lang="en-IN" sz="3900" dirty="0" smtClean="0"/>
              <a:t>RESULTS</a:t>
            </a:r>
          </a:p>
          <a:p>
            <a:pPr>
              <a:buFont typeface="Wingdings" pitchFamily="2" charset="2"/>
              <a:buChar char="Ø"/>
            </a:pPr>
            <a:r>
              <a:rPr lang="en-IN" sz="3900" dirty="0" smtClean="0"/>
              <a:t>CONCLUSION</a:t>
            </a:r>
            <a:endParaRPr lang="en-US" sz="3900" dirty="0"/>
          </a:p>
        </p:txBody>
      </p:sp>
      <p:sp>
        <p:nvSpPr>
          <p:cNvPr id="2" name="Title 1"/>
          <p:cNvSpPr>
            <a:spLocks noGrp="1"/>
          </p:cNvSpPr>
          <p:nvPr>
            <p:ph type="title"/>
          </p:nvPr>
        </p:nvSpPr>
        <p:spPr>
          <a:xfrm>
            <a:off x="457200" y="274638"/>
            <a:ext cx="14544716" cy="1143000"/>
          </a:xfrm>
        </p:spPr>
        <p:txBody>
          <a:bodyPr>
            <a:normAutofit fontScale="90000"/>
          </a:bodyPr>
          <a:lstStyle/>
          <a:p>
            <a:r>
              <a:rPr lang="en-IN" sz="6600" dirty="0" smtClean="0"/>
              <a:t>     TABLE OF CONTENTS</a:t>
            </a:r>
            <a:endParaRPr lang="en-US" sz="6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072695" y="2857484"/>
            <a:ext cx="8215306" cy="5065208"/>
          </a:xfrm>
          <a:custGeom>
            <a:avLst/>
            <a:gdLst/>
            <a:ahLst/>
            <a:cxnLst/>
            <a:rect l="l" t="t" r="r" b="b"/>
            <a:pathLst>
              <a:path w="9329448" h="4443373">
                <a:moveTo>
                  <a:pt x="0" y="0"/>
                </a:moveTo>
                <a:lnTo>
                  <a:pt x="9329448" y="0"/>
                </a:lnTo>
                <a:lnTo>
                  <a:pt x="9329448" y="4443372"/>
                </a:lnTo>
                <a:lnTo>
                  <a:pt x="0" y="4443372"/>
                </a:lnTo>
                <a:lnTo>
                  <a:pt x="0" y="0"/>
                </a:lnTo>
                <a:close/>
              </a:path>
            </a:pathLst>
          </a:custGeom>
          <a:blipFill>
            <a:blip r:embed="rId2"/>
            <a:stretch>
              <a:fillRect l="-11267" t="-17829" r="-12167" b="-17829"/>
            </a:stretch>
          </a:blipFill>
        </p:spPr>
      </p:sp>
      <p:sp>
        <p:nvSpPr>
          <p:cNvPr id="3" name="TextBox 3"/>
          <p:cNvSpPr txBox="1"/>
          <p:nvPr/>
        </p:nvSpPr>
        <p:spPr>
          <a:xfrm>
            <a:off x="5076469" y="414633"/>
            <a:ext cx="8135066" cy="1500411"/>
          </a:xfrm>
          <a:prstGeom prst="rect">
            <a:avLst/>
          </a:prstGeom>
        </p:spPr>
        <p:txBody>
          <a:bodyPr lIns="0" tIns="0" rIns="0" bIns="0" rtlCol="0" anchor="t">
            <a:spAutoFit/>
          </a:bodyPr>
          <a:lstStyle/>
          <a:p>
            <a:pPr algn="ctr">
              <a:lnSpc>
                <a:spcPts val="11696"/>
              </a:lnSpc>
              <a:spcBef>
                <a:spcPct val="0"/>
              </a:spcBef>
            </a:pPr>
            <a:r>
              <a:rPr lang="en-US" sz="7100" dirty="0" smtClean="0">
                <a:solidFill>
                  <a:srgbClr val="000000"/>
                </a:solidFill>
                <a:latin typeface="Inter"/>
              </a:rPr>
              <a:t>INTRODUCTIO</a:t>
            </a:r>
            <a:r>
              <a:rPr lang="en-US" sz="6600" dirty="0" smtClean="0">
                <a:solidFill>
                  <a:srgbClr val="000000"/>
                </a:solidFill>
                <a:latin typeface="Inter"/>
              </a:rPr>
              <a:t>N</a:t>
            </a:r>
            <a:endParaRPr lang="en-US" sz="6600" dirty="0">
              <a:solidFill>
                <a:srgbClr val="000000"/>
              </a:solidFill>
              <a:latin typeface="Inter"/>
            </a:endParaRPr>
          </a:p>
        </p:txBody>
      </p:sp>
      <p:sp>
        <p:nvSpPr>
          <p:cNvPr id="4" name="TextBox 4"/>
          <p:cNvSpPr txBox="1"/>
          <p:nvPr/>
        </p:nvSpPr>
        <p:spPr>
          <a:xfrm>
            <a:off x="432721" y="2071667"/>
            <a:ext cx="9282786" cy="7194277"/>
          </a:xfrm>
          <a:prstGeom prst="rect">
            <a:avLst/>
          </a:prstGeom>
        </p:spPr>
        <p:txBody>
          <a:bodyPr wrap="square" lIns="0" tIns="0" rIns="0" bIns="0" rtlCol="0" anchor="t">
            <a:spAutoFit/>
          </a:bodyPr>
          <a:lstStyle/>
          <a:p>
            <a:pPr>
              <a:lnSpc>
                <a:spcPts val="3348"/>
              </a:lnSpc>
              <a:spcBef>
                <a:spcPct val="0"/>
              </a:spcBef>
            </a:pPr>
            <a:r>
              <a:rPr lang="en-US" sz="2300" dirty="0">
                <a:solidFill>
                  <a:srgbClr val="000000"/>
                </a:solidFill>
                <a:latin typeface="Inter"/>
              </a:rPr>
              <a:t>These AI systems utilized early machine learning techniques and data analysis methods to address pressing agricultural and environmental challenges. </a:t>
            </a:r>
            <a:endParaRPr lang="en-US" sz="2300" dirty="0" smtClean="0">
              <a:solidFill>
                <a:srgbClr val="000000"/>
              </a:solidFill>
              <a:latin typeface="Inter"/>
            </a:endParaRPr>
          </a:p>
          <a:p>
            <a:pPr>
              <a:lnSpc>
                <a:spcPts val="3348"/>
              </a:lnSpc>
              <a:spcBef>
                <a:spcPct val="0"/>
              </a:spcBef>
            </a:pPr>
            <a:r>
              <a:rPr lang="en-US" sz="2300" dirty="0" smtClean="0">
                <a:solidFill>
                  <a:srgbClr val="000000"/>
                </a:solidFill>
                <a:latin typeface="Inter"/>
              </a:rPr>
              <a:t>In </a:t>
            </a:r>
            <a:r>
              <a:rPr lang="en-US" sz="2300" dirty="0">
                <a:solidFill>
                  <a:srgbClr val="000000"/>
                </a:solidFill>
                <a:latin typeface="Inter"/>
              </a:rPr>
              <a:t>water level estimation, they processed data from sensors and satellite imagery to monitor water bodies and predict water availability</a:t>
            </a:r>
            <a:r>
              <a:rPr lang="en-US" sz="2300" dirty="0" smtClean="0">
                <a:solidFill>
                  <a:srgbClr val="000000"/>
                </a:solidFill>
                <a:latin typeface="Inter"/>
              </a:rPr>
              <a:t>.</a:t>
            </a:r>
          </a:p>
          <a:p>
            <a:pPr>
              <a:lnSpc>
                <a:spcPts val="3348"/>
              </a:lnSpc>
              <a:spcBef>
                <a:spcPct val="0"/>
              </a:spcBef>
            </a:pPr>
            <a:r>
              <a:rPr lang="en-US" sz="2300" dirty="0" smtClean="0">
                <a:solidFill>
                  <a:srgbClr val="000000"/>
                </a:solidFill>
                <a:latin typeface="Inter"/>
              </a:rPr>
              <a:t>For </a:t>
            </a:r>
            <a:r>
              <a:rPr lang="en-US" sz="2300" dirty="0">
                <a:solidFill>
                  <a:srgbClr val="000000"/>
                </a:solidFill>
                <a:latin typeface="Inter"/>
              </a:rPr>
              <a:t>climate change estimation, former AI analyzed historical data and climate models to assess trends and potential impacts. Additionally, in agriculture, they calculated crop water requirements based on factors like soil moisture and weather conditions, aiding in efficient irrigation management. Furthermore, former AI systems employed image recognition and pattern recognition algorithms to detect pests and diseases in crops, enabling early intervention and improved crop health. While these technologies have been superseded by more advanced AI models, they laid the foundation for modern solutions addressing similar challenges.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571440" y="2214542"/>
            <a:ext cx="17002244" cy="7572380"/>
          </a:xfrm>
        </p:spPr>
        <p:txBody>
          <a:bodyPr>
            <a:normAutofit fontScale="92500"/>
          </a:bodyPr>
          <a:lstStyle/>
          <a:p>
            <a:pPr>
              <a:buNone/>
            </a:pPr>
            <a:r>
              <a:rPr lang="en-US" dirty="0" smtClean="0"/>
              <a:t>   Modern agriculture faces numerous challenges that impede productivity and sustainability. These issues include unpredictable weather patterns, inefficient pest and disease management, poor soil health monitoring, water scarcity, and inaccurate yield prediction.</a:t>
            </a:r>
          </a:p>
          <a:p>
            <a:pPr>
              <a:buNone/>
            </a:pPr>
            <a:r>
              <a:rPr lang="en-IN" dirty="0" smtClean="0"/>
              <a:t>    DETAILED PROBLEM DESCRIPTION:</a:t>
            </a:r>
          </a:p>
          <a:p>
            <a:pPr>
              <a:buFont typeface="Wingdings" pitchFamily="2" charset="2"/>
              <a:buChar char="Ø"/>
            </a:pPr>
            <a:r>
              <a:rPr lang="en-IN" sz="3600" dirty="0" smtClean="0"/>
              <a:t>Unpredictable weather patterns</a:t>
            </a:r>
          </a:p>
          <a:p>
            <a:pPr>
              <a:buFont typeface="Wingdings" pitchFamily="2" charset="2"/>
              <a:buChar char="Ø"/>
            </a:pPr>
            <a:r>
              <a:rPr lang="en-IN" sz="3600" dirty="0" smtClean="0"/>
              <a:t>Pest and Disease Management</a:t>
            </a:r>
          </a:p>
          <a:p>
            <a:pPr>
              <a:buFont typeface="Wingdings" pitchFamily="2" charset="2"/>
              <a:buChar char="Ø"/>
            </a:pPr>
            <a:r>
              <a:rPr lang="en-IN" sz="3600" dirty="0" smtClean="0"/>
              <a:t>Soil and Health Monitoring</a:t>
            </a:r>
          </a:p>
          <a:p>
            <a:pPr>
              <a:buFont typeface="Wingdings" pitchFamily="2" charset="2"/>
              <a:buChar char="Ø"/>
            </a:pPr>
            <a:r>
              <a:rPr lang="en-IN" sz="3600" dirty="0" smtClean="0"/>
              <a:t>Water Resource Management</a:t>
            </a:r>
          </a:p>
          <a:p>
            <a:pPr>
              <a:buFont typeface="Wingdings" pitchFamily="2" charset="2"/>
              <a:buChar char="Ø"/>
            </a:pPr>
            <a:r>
              <a:rPr lang="en-IN" sz="3600" dirty="0" smtClean="0"/>
              <a:t>Accurate Yield Prediction</a:t>
            </a:r>
            <a:endParaRPr lang="en-US" sz="3600" dirty="0" smtClean="0"/>
          </a:p>
          <a:p>
            <a:endParaRPr lang="en-US" dirty="0"/>
          </a:p>
        </p:txBody>
      </p:sp>
      <p:sp>
        <p:nvSpPr>
          <p:cNvPr id="4" name="Title 3"/>
          <p:cNvSpPr>
            <a:spLocks noGrp="1"/>
          </p:cNvSpPr>
          <p:nvPr>
            <p:ph type="title"/>
          </p:nvPr>
        </p:nvSpPr>
        <p:spPr>
          <a:xfrm>
            <a:off x="1000068" y="411957"/>
            <a:ext cx="16373532" cy="1714500"/>
          </a:xfrm>
        </p:spPr>
        <p:txBody>
          <a:bodyPr/>
          <a:lstStyle/>
          <a:p>
            <a:r>
              <a:rPr lang="en-IN" dirty="0" smtClean="0"/>
              <a:t>PROBLEM STATEMENT</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CFEFE"/>
        </a:solidFill>
        <a:effectLst/>
      </p:bgPr>
    </p:bg>
    <p:spTree>
      <p:nvGrpSpPr>
        <p:cNvPr id="1" name=""/>
        <p:cNvGrpSpPr/>
        <p:nvPr/>
      </p:nvGrpSpPr>
      <p:grpSpPr>
        <a:xfrm>
          <a:off x="0" y="0"/>
          <a:ext cx="0" cy="0"/>
          <a:chOff x="0" y="0"/>
          <a:chExt cx="0" cy="0"/>
        </a:xfrm>
      </p:grpSpPr>
      <p:sp>
        <p:nvSpPr>
          <p:cNvPr id="2" name="Freeform 2"/>
          <p:cNvSpPr/>
          <p:nvPr/>
        </p:nvSpPr>
        <p:spPr>
          <a:xfrm>
            <a:off x="14160279" y="1578270"/>
            <a:ext cx="47626" cy="6096399"/>
          </a:xfrm>
          <a:custGeom>
            <a:avLst/>
            <a:gdLst/>
            <a:ahLst/>
            <a:cxnLst/>
            <a:rect l="l" t="t" r="r" b="b"/>
            <a:pathLst>
              <a:path w="47625" h="6096399">
                <a:moveTo>
                  <a:pt x="0" y="0"/>
                </a:moveTo>
                <a:lnTo>
                  <a:pt x="47625" y="0"/>
                </a:lnTo>
                <a:lnTo>
                  <a:pt x="47625" y="6096399"/>
                </a:lnTo>
                <a:lnTo>
                  <a:pt x="0" y="6096399"/>
                </a:lnTo>
                <a:lnTo>
                  <a:pt x="0" y="0"/>
                </a:lnTo>
                <a:close/>
              </a:path>
            </a:pathLst>
          </a:custGeom>
          <a:blipFill>
            <a:blip r:embed="rId2"/>
            <a:stretch>
              <a:fillRect l="-23792102" t="-23915" r="-294304" b="-4566"/>
            </a:stretch>
          </a:blipFill>
        </p:spPr>
      </p:sp>
      <p:grpSp>
        <p:nvGrpSpPr>
          <p:cNvPr id="3" name="Group 3"/>
          <p:cNvGrpSpPr/>
          <p:nvPr/>
        </p:nvGrpSpPr>
        <p:grpSpPr>
          <a:xfrm>
            <a:off x="2161789" y="6638925"/>
            <a:ext cx="47626" cy="47625"/>
            <a:chOff x="0" y="0"/>
            <a:chExt cx="12543" cy="12543"/>
          </a:xfrm>
        </p:grpSpPr>
        <p:sp>
          <p:nvSpPr>
            <p:cNvPr id="4" name="Freeform 4"/>
            <p:cNvSpPr/>
            <p:nvPr/>
          </p:nvSpPr>
          <p:spPr>
            <a:xfrm>
              <a:off x="0" y="0"/>
              <a:ext cx="12543" cy="12543"/>
            </a:xfrm>
            <a:custGeom>
              <a:avLst/>
              <a:gdLst/>
              <a:ahLst/>
              <a:cxnLst/>
              <a:rect l="l" t="t" r="r" b="b"/>
              <a:pathLst>
                <a:path w="12543" h="12543">
                  <a:moveTo>
                    <a:pt x="0" y="0"/>
                  </a:moveTo>
                  <a:lnTo>
                    <a:pt x="12543" y="0"/>
                  </a:lnTo>
                  <a:lnTo>
                    <a:pt x="12543" y="12543"/>
                  </a:lnTo>
                  <a:lnTo>
                    <a:pt x="0" y="12543"/>
                  </a:lnTo>
                  <a:close/>
                </a:path>
              </a:pathLst>
            </a:custGeom>
            <a:solidFill>
              <a:srgbClr val="C1EFA6"/>
            </a:solidFill>
          </p:spPr>
        </p:sp>
        <p:sp>
          <p:nvSpPr>
            <p:cNvPr id="5" name="TextBox 5"/>
            <p:cNvSpPr txBox="1"/>
            <p:nvPr/>
          </p:nvSpPr>
          <p:spPr>
            <a:xfrm>
              <a:off x="0" y="-38100"/>
              <a:ext cx="12543" cy="5064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10001256" y="2571733"/>
            <a:ext cx="8286744" cy="6072230"/>
          </a:xfrm>
          <a:custGeom>
            <a:avLst/>
            <a:gdLst/>
            <a:ahLst/>
            <a:cxnLst/>
            <a:rect l="l" t="t" r="r" b="b"/>
            <a:pathLst>
              <a:path w="8840567" h="6133287">
                <a:moveTo>
                  <a:pt x="0" y="0"/>
                </a:moveTo>
                <a:lnTo>
                  <a:pt x="8840567" y="0"/>
                </a:lnTo>
                <a:lnTo>
                  <a:pt x="8840567" y="6133287"/>
                </a:lnTo>
                <a:lnTo>
                  <a:pt x="0" y="6133287"/>
                </a:lnTo>
                <a:lnTo>
                  <a:pt x="0" y="0"/>
                </a:lnTo>
                <a:close/>
              </a:path>
            </a:pathLst>
          </a:custGeom>
          <a:blipFill>
            <a:blip r:embed="rId2"/>
            <a:stretch>
              <a:fillRect r="-2024"/>
            </a:stretch>
          </a:blipFill>
        </p:spPr>
      </p:sp>
      <p:sp>
        <p:nvSpPr>
          <p:cNvPr id="7" name="TextBox 7"/>
          <p:cNvSpPr txBox="1"/>
          <p:nvPr/>
        </p:nvSpPr>
        <p:spPr>
          <a:xfrm>
            <a:off x="2612568" y="73040"/>
            <a:ext cx="12206644" cy="1436291"/>
          </a:xfrm>
          <a:prstGeom prst="rect">
            <a:avLst/>
          </a:prstGeom>
        </p:spPr>
        <p:txBody>
          <a:bodyPr lIns="0" tIns="0" rIns="0" bIns="0" rtlCol="0" anchor="t">
            <a:spAutoFit/>
          </a:bodyPr>
          <a:lstStyle/>
          <a:p>
            <a:pPr algn="ctr">
              <a:lnSpc>
                <a:spcPts val="11223"/>
              </a:lnSpc>
              <a:spcBef>
                <a:spcPct val="0"/>
              </a:spcBef>
            </a:pPr>
            <a:r>
              <a:rPr lang="en-US" sz="6600" dirty="0">
                <a:solidFill>
                  <a:srgbClr val="0345E4"/>
                </a:solidFill>
                <a:latin typeface="Inter Bold"/>
              </a:rPr>
              <a:t>DETECTS WATER LEVEL</a:t>
            </a:r>
          </a:p>
        </p:txBody>
      </p:sp>
      <p:sp>
        <p:nvSpPr>
          <p:cNvPr id="8" name="TextBox 8"/>
          <p:cNvSpPr txBox="1"/>
          <p:nvPr/>
        </p:nvSpPr>
        <p:spPr>
          <a:xfrm>
            <a:off x="179139" y="1666555"/>
            <a:ext cx="9393490" cy="7412286"/>
          </a:xfrm>
          <a:prstGeom prst="rect">
            <a:avLst/>
          </a:prstGeom>
        </p:spPr>
        <p:txBody>
          <a:bodyPr wrap="square" lIns="0" tIns="0" rIns="0" bIns="0" rtlCol="0" anchor="t">
            <a:spAutoFit/>
          </a:bodyPr>
          <a:lstStyle/>
          <a:p>
            <a:pPr>
              <a:lnSpc>
                <a:spcPts val="3423"/>
              </a:lnSpc>
            </a:pPr>
            <a:r>
              <a:rPr lang="en-US" sz="3200" dirty="0">
                <a:solidFill>
                  <a:srgbClr val="0345E4"/>
                </a:solidFill>
                <a:latin typeface="Arimo"/>
              </a:rPr>
              <a:t>Farmer AI is an innovative tool designed to provide crucial information about the underground water levels in agricultural lands. </a:t>
            </a:r>
            <a:endParaRPr lang="en-US" sz="3200" dirty="0" smtClean="0">
              <a:solidFill>
                <a:srgbClr val="0345E4"/>
              </a:solidFill>
              <a:latin typeface="Arimo"/>
            </a:endParaRPr>
          </a:p>
          <a:p>
            <a:pPr>
              <a:lnSpc>
                <a:spcPts val="3423"/>
              </a:lnSpc>
            </a:pPr>
            <a:r>
              <a:rPr lang="en-US" sz="3200" dirty="0" smtClean="0">
                <a:solidFill>
                  <a:srgbClr val="0345E4"/>
                </a:solidFill>
                <a:latin typeface="Arimo"/>
              </a:rPr>
              <a:t>By </a:t>
            </a:r>
            <a:r>
              <a:rPr lang="en-US" sz="3200" dirty="0">
                <a:solidFill>
                  <a:srgbClr val="0345E4"/>
                </a:solidFill>
                <a:latin typeface="Arimo"/>
              </a:rPr>
              <a:t>utilizing advanced sensors and data analysis, Farmer AI can accurately measure and monitor the water table beneath the soil. </a:t>
            </a:r>
            <a:endParaRPr lang="en-US" sz="3200" dirty="0" smtClean="0">
              <a:solidFill>
                <a:srgbClr val="0345E4"/>
              </a:solidFill>
              <a:latin typeface="Arimo"/>
            </a:endParaRPr>
          </a:p>
          <a:p>
            <a:pPr>
              <a:lnSpc>
                <a:spcPts val="3423"/>
              </a:lnSpc>
            </a:pPr>
            <a:r>
              <a:rPr lang="en-US" sz="3200" dirty="0" smtClean="0">
                <a:solidFill>
                  <a:srgbClr val="0345E4"/>
                </a:solidFill>
                <a:latin typeface="Arimo"/>
              </a:rPr>
              <a:t>This </a:t>
            </a:r>
            <a:r>
              <a:rPr lang="en-US" sz="3200" dirty="0">
                <a:solidFill>
                  <a:srgbClr val="0345E4"/>
                </a:solidFill>
                <a:latin typeface="Arimo"/>
              </a:rPr>
              <a:t>information is invaluable for farmers, as it allows them to make informed decisions about irrigation and crop management, ensuring optimal water usage and preventing over-extraction. </a:t>
            </a:r>
            <a:endParaRPr lang="en-US" sz="3200" dirty="0" smtClean="0">
              <a:solidFill>
                <a:srgbClr val="0345E4"/>
              </a:solidFill>
              <a:latin typeface="Arimo"/>
            </a:endParaRPr>
          </a:p>
          <a:p>
            <a:pPr>
              <a:lnSpc>
                <a:spcPts val="3423"/>
              </a:lnSpc>
            </a:pPr>
            <a:r>
              <a:rPr lang="en-US" sz="3200" dirty="0" smtClean="0">
                <a:solidFill>
                  <a:srgbClr val="0345E4"/>
                </a:solidFill>
                <a:latin typeface="Arimo"/>
              </a:rPr>
              <a:t>With </a:t>
            </a:r>
            <a:r>
              <a:rPr lang="en-US" sz="3200" dirty="0">
                <a:solidFill>
                  <a:srgbClr val="0345E4"/>
                </a:solidFill>
                <a:latin typeface="Arimo"/>
              </a:rPr>
              <a:t>real-time updates and predictive analytics, Farmer AI helps farmers maintain the health of their soil and crops, leading to more sustainable and productive farming practices. </a:t>
            </a:r>
            <a:endParaRPr lang="en-US" sz="3200" dirty="0" smtClean="0">
              <a:solidFill>
                <a:srgbClr val="0345E4"/>
              </a:solidFill>
              <a:latin typeface="Arimo"/>
            </a:endParaRPr>
          </a:p>
          <a:p>
            <a:pPr>
              <a:lnSpc>
                <a:spcPts val="3423"/>
              </a:lnSpc>
            </a:pPr>
            <a:r>
              <a:rPr lang="en-US" sz="3200" dirty="0" smtClean="0">
                <a:solidFill>
                  <a:srgbClr val="0345E4"/>
                </a:solidFill>
                <a:latin typeface="Arimo"/>
              </a:rPr>
              <a:t>This </a:t>
            </a:r>
            <a:r>
              <a:rPr lang="en-US" sz="3200" dirty="0">
                <a:solidFill>
                  <a:srgbClr val="0345E4"/>
                </a:solidFill>
                <a:latin typeface="Arimo"/>
              </a:rPr>
              <a:t>technology not only aids in water conservation but also enhances the overall efficiency and profitability of agricultural operations.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CFEFE"/>
        </a:solidFill>
        <a:effectLst/>
      </p:bgPr>
    </p:bg>
    <p:spTree>
      <p:nvGrpSpPr>
        <p:cNvPr id="1" name=""/>
        <p:cNvGrpSpPr/>
        <p:nvPr/>
      </p:nvGrpSpPr>
      <p:grpSpPr>
        <a:xfrm>
          <a:off x="0" y="0"/>
          <a:ext cx="0" cy="0"/>
          <a:chOff x="0" y="0"/>
          <a:chExt cx="0" cy="0"/>
        </a:xfrm>
      </p:grpSpPr>
      <p:sp>
        <p:nvSpPr>
          <p:cNvPr id="2" name="Freeform 2"/>
          <p:cNvSpPr/>
          <p:nvPr/>
        </p:nvSpPr>
        <p:spPr>
          <a:xfrm>
            <a:off x="589318" y="1374859"/>
            <a:ext cx="8120972" cy="3500462"/>
          </a:xfrm>
          <a:custGeom>
            <a:avLst/>
            <a:gdLst/>
            <a:ahLst/>
            <a:cxnLst/>
            <a:rect l="l" t="t" r="r" b="b"/>
            <a:pathLst>
              <a:path w="8120972" h="3500461">
                <a:moveTo>
                  <a:pt x="0" y="0"/>
                </a:moveTo>
                <a:lnTo>
                  <a:pt x="8120973" y="0"/>
                </a:lnTo>
                <a:lnTo>
                  <a:pt x="8120973" y="3500461"/>
                </a:lnTo>
                <a:lnTo>
                  <a:pt x="0" y="3500461"/>
                </a:lnTo>
                <a:lnTo>
                  <a:pt x="0" y="0"/>
                </a:lnTo>
                <a:close/>
              </a:path>
            </a:pathLst>
          </a:custGeom>
          <a:blipFill>
            <a:blip r:embed="rId2"/>
            <a:stretch>
              <a:fillRect b="-39198"/>
            </a:stretch>
          </a:blipFill>
        </p:spPr>
      </p:sp>
      <p:sp>
        <p:nvSpPr>
          <p:cNvPr id="3" name="Freeform 3"/>
          <p:cNvSpPr/>
          <p:nvPr/>
        </p:nvSpPr>
        <p:spPr>
          <a:xfrm>
            <a:off x="9657568" y="1374859"/>
            <a:ext cx="8239660" cy="3500462"/>
          </a:xfrm>
          <a:custGeom>
            <a:avLst/>
            <a:gdLst/>
            <a:ahLst/>
            <a:cxnLst/>
            <a:rect l="l" t="t" r="r" b="b"/>
            <a:pathLst>
              <a:path w="8239659" h="3500461">
                <a:moveTo>
                  <a:pt x="0" y="0"/>
                </a:moveTo>
                <a:lnTo>
                  <a:pt x="8239659" y="0"/>
                </a:lnTo>
                <a:lnTo>
                  <a:pt x="8239659" y="3500461"/>
                </a:lnTo>
                <a:lnTo>
                  <a:pt x="0" y="3500461"/>
                </a:lnTo>
                <a:lnTo>
                  <a:pt x="0" y="0"/>
                </a:lnTo>
                <a:close/>
              </a:path>
            </a:pathLst>
          </a:custGeom>
          <a:blipFill>
            <a:blip r:embed="rId3"/>
            <a:stretch>
              <a:fillRect t="-8316" b="-48323"/>
            </a:stretch>
          </a:blipFill>
        </p:spPr>
      </p:sp>
      <p:sp>
        <p:nvSpPr>
          <p:cNvPr id="4" name="TextBox 4"/>
          <p:cNvSpPr txBox="1"/>
          <p:nvPr/>
        </p:nvSpPr>
        <p:spPr>
          <a:xfrm>
            <a:off x="4695859" y="250598"/>
            <a:ext cx="9453802" cy="820738"/>
          </a:xfrm>
          <a:prstGeom prst="rect">
            <a:avLst/>
          </a:prstGeom>
        </p:spPr>
        <p:txBody>
          <a:bodyPr lIns="0" tIns="0" rIns="0" bIns="0" rtlCol="0" anchor="t">
            <a:spAutoFit/>
          </a:bodyPr>
          <a:lstStyle/>
          <a:p>
            <a:pPr algn="ctr">
              <a:lnSpc>
                <a:spcPts val="6370"/>
              </a:lnSpc>
              <a:spcBef>
                <a:spcPct val="0"/>
              </a:spcBef>
            </a:pPr>
            <a:r>
              <a:rPr lang="en-US" sz="4500" dirty="0">
                <a:solidFill>
                  <a:srgbClr val="000000"/>
                </a:solidFill>
                <a:latin typeface="Inter Bold"/>
              </a:rPr>
              <a:t>ESTIMATING CLIMATE CHANGES</a:t>
            </a:r>
          </a:p>
        </p:txBody>
      </p:sp>
      <p:sp>
        <p:nvSpPr>
          <p:cNvPr id="5" name="TextBox 5"/>
          <p:cNvSpPr txBox="1"/>
          <p:nvPr/>
        </p:nvSpPr>
        <p:spPr>
          <a:xfrm>
            <a:off x="285688" y="5324421"/>
            <a:ext cx="17893936" cy="3616375"/>
          </a:xfrm>
          <a:prstGeom prst="rect">
            <a:avLst/>
          </a:prstGeom>
        </p:spPr>
        <p:txBody>
          <a:bodyPr wrap="square" lIns="0" tIns="0" rIns="0" bIns="0" rtlCol="0" anchor="t">
            <a:spAutoFit/>
          </a:bodyPr>
          <a:lstStyle/>
          <a:p>
            <a:pPr>
              <a:lnSpc>
                <a:spcPts val="4723"/>
              </a:lnSpc>
            </a:pPr>
            <a:r>
              <a:rPr lang="en-US" sz="2500" dirty="0">
                <a:solidFill>
                  <a:srgbClr val="0097B2"/>
                </a:solidFill>
                <a:latin typeface="Arimo Bold"/>
              </a:rPr>
              <a:t>Utilizing AI to detect weather patterns based on previous data can be a game-changer for farmers, significantly enhancing their decision-making processes and crop management strategies. Farmer AI employs advanced machine learning algorithms to analyze vast amounts of historical weather data, including temperature, humidity, precipitation, and wind speed. By identifying patterns and anomalies, the AI can predict future weather conditions with remarkable accuracy. This predictive capability enables farmers to optimize planting schedules, irrigation practices, and harvest times, thus maximizing yield and minimizing waste.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CFEFE"/>
        </a:solidFill>
        <a:effectLst/>
      </p:bgPr>
    </p:bg>
    <p:spTree>
      <p:nvGrpSpPr>
        <p:cNvPr id="1" name=""/>
        <p:cNvGrpSpPr/>
        <p:nvPr/>
      </p:nvGrpSpPr>
      <p:grpSpPr>
        <a:xfrm>
          <a:off x="0" y="0"/>
          <a:ext cx="0" cy="0"/>
          <a:chOff x="0" y="0"/>
          <a:chExt cx="0" cy="0"/>
        </a:xfrm>
      </p:grpSpPr>
      <p:sp>
        <p:nvSpPr>
          <p:cNvPr id="2" name="Freeform 2"/>
          <p:cNvSpPr/>
          <p:nvPr/>
        </p:nvSpPr>
        <p:spPr>
          <a:xfrm>
            <a:off x="2801887" y="1705354"/>
            <a:ext cx="12684230" cy="4271252"/>
          </a:xfrm>
          <a:custGeom>
            <a:avLst/>
            <a:gdLst/>
            <a:ahLst/>
            <a:cxnLst/>
            <a:rect l="l" t="t" r="r" b="b"/>
            <a:pathLst>
              <a:path w="12684230" h="4271252">
                <a:moveTo>
                  <a:pt x="0" y="0"/>
                </a:moveTo>
                <a:lnTo>
                  <a:pt x="12684230" y="0"/>
                </a:lnTo>
                <a:lnTo>
                  <a:pt x="12684230" y="4271253"/>
                </a:lnTo>
                <a:lnTo>
                  <a:pt x="0" y="4271253"/>
                </a:lnTo>
                <a:lnTo>
                  <a:pt x="0" y="0"/>
                </a:lnTo>
                <a:close/>
              </a:path>
            </a:pathLst>
          </a:custGeom>
          <a:blipFill>
            <a:blip r:embed="rId2"/>
            <a:stretch>
              <a:fillRect t="-962" b="-13066"/>
            </a:stretch>
          </a:blipFill>
        </p:spPr>
      </p:sp>
      <p:sp>
        <p:nvSpPr>
          <p:cNvPr id="3" name="TextBox 3"/>
          <p:cNvSpPr txBox="1"/>
          <p:nvPr/>
        </p:nvSpPr>
        <p:spPr>
          <a:xfrm>
            <a:off x="1571572" y="357154"/>
            <a:ext cx="13076941" cy="884858"/>
          </a:xfrm>
          <a:prstGeom prst="rect">
            <a:avLst/>
          </a:prstGeom>
        </p:spPr>
        <p:txBody>
          <a:bodyPr wrap="square" lIns="0" tIns="0" rIns="0" bIns="0" rtlCol="0" anchor="t">
            <a:spAutoFit/>
          </a:bodyPr>
          <a:lstStyle/>
          <a:p>
            <a:pPr algn="ctr">
              <a:lnSpc>
                <a:spcPts val="6902"/>
              </a:lnSpc>
              <a:spcBef>
                <a:spcPct val="0"/>
              </a:spcBef>
            </a:pPr>
            <a:r>
              <a:rPr lang="en-US" sz="5000" dirty="0">
                <a:solidFill>
                  <a:srgbClr val="000000"/>
                </a:solidFill>
                <a:latin typeface="Inter"/>
              </a:rPr>
              <a:t>DETECTING PEST AND DISEASES</a:t>
            </a:r>
          </a:p>
        </p:txBody>
      </p:sp>
      <p:sp>
        <p:nvSpPr>
          <p:cNvPr id="4" name="TextBox 4"/>
          <p:cNvSpPr txBox="1"/>
          <p:nvPr/>
        </p:nvSpPr>
        <p:spPr>
          <a:xfrm>
            <a:off x="928630" y="6143633"/>
            <a:ext cx="17057068" cy="4090863"/>
          </a:xfrm>
          <a:prstGeom prst="rect">
            <a:avLst/>
          </a:prstGeom>
        </p:spPr>
        <p:txBody>
          <a:bodyPr wrap="square" lIns="0" tIns="0" rIns="0" bIns="0" rtlCol="0" anchor="t">
            <a:spAutoFit/>
          </a:bodyPr>
          <a:lstStyle/>
          <a:p>
            <a:pPr>
              <a:lnSpc>
                <a:spcPts val="2939"/>
              </a:lnSpc>
            </a:pPr>
            <a:r>
              <a:rPr lang="en-US" sz="2900" dirty="0">
                <a:solidFill>
                  <a:srgbClr val="5271FF"/>
                </a:solidFill>
                <a:latin typeface="Arimo Bold"/>
              </a:rPr>
              <a:t>Predicting pests and diseases in crops using artificial intelligence (AI) has revolutionized modern agriculture. By harnessing the power of machine learning algorithms and big data analytics, AI systems can analyze vast amounts of historical data, including weather patterns, soil conditions, crop health records, and pest behaviors. These systems can then identify patterns and correlations that may not be apparent to human observers. For instance, AI can predict the likelihood of a pest outbreak or disease spread based on changes in temperature and humidity or the presence of certain plant stress signals. This proactive approach allows farmers to implement targeted interventions, such as timely pesticide applications or crop rotations, thereby minimizing crop damage and maximizing yield. The integration of AI in agriculture not only enhances efficiency but also promotes sustainable farming practices by reducing the overuse of chemicals and preserving the environment</a:t>
            </a:r>
            <a:r>
              <a:rPr lang="en-US" sz="2100" dirty="0">
                <a:solidFill>
                  <a:srgbClr val="5271FF"/>
                </a:solidFill>
                <a:latin typeface="Arimo Bold"/>
              </a:rP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CFEFE"/>
        </a:solidFill>
        <a:effectLst/>
      </p:bgPr>
    </p:bg>
    <p:spTree>
      <p:nvGrpSpPr>
        <p:cNvPr id="1" name=""/>
        <p:cNvGrpSpPr/>
        <p:nvPr/>
      </p:nvGrpSpPr>
      <p:grpSpPr>
        <a:xfrm>
          <a:off x="0" y="0"/>
          <a:ext cx="0" cy="0"/>
          <a:chOff x="0" y="0"/>
          <a:chExt cx="0" cy="0"/>
        </a:xfrm>
      </p:grpSpPr>
      <p:sp>
        <p:nvSpPr>
          <p:cNvPr id="2" name="TextBox 2"/>
          <p:cNvSpPr txBox="1"/>
          <p:nvPr/>
        </p:nvSpPr>
        <p:spPr>
          <a:xfrm>
            <a:off x="1028700" y="6858013"/>
            <a:ext cx="17259300" cy="2872581"/>
          </a:xfrm>
          <a:prstGeom prst="rect">
            <a:avLst/>
          </a:prstGeom>
        </p:spPr>
        <p:txBody>
          <a:bodyPr wrap="square" lIns="0" tIns="0" rIns="0" bIns="0" rtlCol="0" anchor="t">
            <a:spAutoFit/>
          </a:bodyPr>
          <a:lstStyle/>
          <a:p>
            <a:pPr>
              <a:lnSpc>
                <a:spcPts val="3204"/>
              </a:lnSpc>
            </a:pPr>
            <a:r>
              <a:rPr lang="en-US" sz="2300" dirty="0" smtClean="0">
                <a:solidFill>
                  <a:srgbClr val="004AAD"/>
                </a:solidFill>
                <a:latin typeface="Arimo Bold"/>
              </a:rPr>
              <a:t> Using </a:t>
            </a:r>
            <a:r>
              <a:rPr lang="en-US" sz="2300" dirty="0">
                <a:solidFill>
                  <a:srgbClr val="004AAD"/>
                </a:solidFill>
                <a:latin typeface="Arimo Bold"/>
              </a:rPr>
              <a:t>advanced AI technology, farmers can now receive precise recommendations on the optimal amount of water required for their crops. This AI-driven advice is based on a comprehensive analysis of historical data, including weather patterns, soil moisture levels, crop type, and growth stages. By integrating data from various sources such as satellite imagery, </a:t>
            </a:r>
            <a:r>
              <a:rPr lang="en-US" sz="2300" dirty="0" err="1">
                <a:solidFill>
                  <a:srgbClr val="004AAD"/>
                </a:solidFill>
                <a:latin typeface="Arimo Bold"/>
              </a:rPr>
              <a:t>IoT</a:t>
            </a:r>
            <a:r>
              <a:rPr lang="en-US" sz="2300" dirty="0">
                <a:solidFill>
                  <a:srgbClr val="004AAD"/>
                </a:solidFill>
                <a:latin typeface="Arimo Bold"/>
              </a:rPr>
              <a:t> sensors, and local meteorological reports, the AI can tailor irrigation schedules to ensure crops receive the exact amount of water they need, reducing waste and enhancing yield. This precision agriculture approach not only conserves water resources but also promotes sustainable farming practices, ensuring food security and environmental stewardship.</a:t>
            </a:r>
          </a:p>
          <a:p>
            <a:pPr>
              <a:lnSpc>
                <a:spcPts val="3204"/>
              </a:lnSpc>
            </a:pPr>
            <a:endParaRPr/>
          </a:p>
        </p:txBody>
      </p:sp>
      <p:sp>
        <p:nvSpPr>
          <p:cNvPr id="3" name="Freeform 3"/>
          <p:cNvSpPr/>
          <p:nvPr/>
        </p:nvSpPr>
        <p:spPr>
          <a:xfrm>
            <a:off x="3243885" y="1620289"/>
            <a:ext cx="11641146" cy="5097614"/>
          </a:xfrm>
          <a:custGeom>
            <a:avLst/>
            <a:gdLst/>
            <a:ahLst/>
            <a:cxnLst/>
            <a:rect l="l" t="t" r="r" b="b"/>
            <a:pathLst>
              <a:path w="11641145" h="5097613">
                <a:moveTo>
                  <a:pt x="0" y="0"/>
                </a:moveTo>
                <a:lnTo>
                  <a:pt x="11641145" y="0"/>
                </a:lnTo>
                <a:lnTo>
                  <a:pt x="11641145" y="5097613"/>
                </a:lnTo>
                <a:lnTo>
                  <a:pt x="0" y="5097613"/>
                </a:lnTo>
                <a:lnTo>
                  <a:pt x="0" y="0"/>
                </a:lnTo>
                <a:close/>
              </a:path>
            </a:pathLst>
          </a:custGeom>
          <a:blipFill>
            <a:blip r:embed="rId2"/>
            <a:stretch>
              <a:fillRect t="-927" b="-18410"/>
            </a:stretch>
          </a:blipFill>
        </p:spPr>
      </p:sp>
      <p:sp>
        <p:nvSpPr>
          <p:cNvPr id="4" name="TextBox 4"/>
          <p:cNvSpPr txBox="1"/>
          <p:nvPr/>
        </p:nvSpPr>
        <p:spPr>
          <a:xfrm>
            <a:off x="4164366" y="654803"/>
            <a:ext cx="10244020" cy="718145"/>
          </a:xfrm>
          <a:prstGeom prst="rect">
            <a:avLst/>
          </a:prstGeom>
        </p:spPr>
        <p:txBody>
          <a:bodyPr lIns="0" tIns="0" rIns="0" bIns="0" rtlCol="0" anchor="t">
            <a:spAutoFit/>
          </a:bodyPr>
          <a:lstStyle/>
          <a:p>
            <a:pPr algn="ctr">
              <a:lnSpc>
                <a:spcPts val="5554"/>
              </a:lnSpc>
              <a:spcBef>
                <a:spcPct val="0"/>
              </a:spcBef>
            </a:pPr>
            <a:r>
              <a:rPr lang="en-US" sz="3900" dirty="0">
                <a:solidFill>
                  <a:srgbClr val="000000"/>
                </a:solidFill>
                <a:latin typeface="Inter Bold"/>
              </a:rPr>
              <a:t>WATER REQUIREMENT BASED ON CROPS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0003" y="1643039"/>
            <a:ext cx="16873598" cy="8143932"/>
          </a:xfrm>
        </p:spPr>
        <p:txBody>
          <a:bodyPr>
            <a:normAutofit lnSpcReduction="10000"/>
          </a:bodyPr>
          <a:lstStyle/>
          <a:p>
            <a:pPr>
              <a:buNone/>
            </a:pPr>
            <a:r>
              <a:rPr lang="en-IN" dirty="0" smtClean="0"/>
              <a:t>KEY TECHNOLOGIES:</a:t>
            </a:r>
          </a:p>
          <a:p>
            <a:pPr>
              <a:buFont typeface="Wingdings" pitchFamily="2" charset="2"/>
              <a:buChar char="Ø"/>
            </a:pPr>
            <a:r>
              <a:rPr lang="en-US" dirty="0" smtClean="0"/>
              <a:t>Climate change: Increasing unpredictability in weather patterns affecting crop yields.</a:t>
            </a:r>
          </a:p>
          <a:p>
            <a:pPr>
              <a:buFont typeface="Wingdings" pitchFamily="2" charset="2"/>
              <a:buChar char="Ø"/>
            </a:pPr>
            <a:r>
              <a:rPr lang="en-US" dirty="0" smtClean="0"/>
              <a:t>Pest and disease management: Difficulty in timely and accurate detection leading to crop losses.</a:t>
            </a:r>
          </a:p>
          <a:p>
            <a:pPr>
              <a:buFont typeface="Wingdings" pitchFamily="2" charset="2"/>
              <a:buChar char="Ø"/>
            </a:pPr>
            <a:r>
              <a:rPr lang="en-US" dirty="0" smtClean="0"/>
              <a:t>Soil health and fertility: Maintaining soil quality to ensure sustainable farming.</a:t>
            </a:r>
          </a:p>
          <a:p>
            <a:pPr>
              <a:buFont typeface="Wingdings" pitchFamily="2" charset="2"/>
              <a:buChar char="Ø"/>
            </a:pPr>
            <a:r>
              <a:rPr lang="en-US" dirty="0" smtClean="0"/>
              <a:t>Water management: Efficient use of water resources for irrigation.</a:t>
            </a:r>
          </a:p>
          <a:p>
            <a:pPr>
              <a:buFont typeface="Wingdings" pitchFamily="2" charset="2"/>
              <a:buChar char="Ø"/>
            </a:pPr>
            <a:r>
              <a:rPr lang="en-US" dirty="0" smtClean="0"/>
              <a:t>Yield prediction: Accurately predicting crop yields to plan and manage supply chains.</a:t>
            </a:r>
            <a:endParaRPr lang="en-IN" dirty="0" smtClean="0"/>
          </a:p>
          <a:p>
            <a:endParaRPr lang="en-US" dirty="0"/>
          </a:p>
        </p:txBody>
      </p:sp>
      <p:sp>
        <p:nvSpPr>
          <p:cNvPr id="2" name="Title 1"/>
          <p:cNvSpPr>
            <a:spLocks noGrp="1"/>
          </p:cNvSpPr>
          <p:nvPr>
            <p:ph type="title"/>
          </p:nvPr>
        </p:nvSpPr>
        <p:spPr>
          <a:xfrm>
            <a:off x="928631" y="411959"/>
            <a:ext cx="16444970" cy="1159643"/>
          </a:xfrm>
        </p:spPr>
        <p:txBody>
          <a:bodyPr>
            <a:normAutofit fontScale="90000"/>
          </a:bodyPr>
          <a:lstStyle/>
          <a:p>
            <a:r>
              <a:rPr lang="en-IN" dirty="0" smtClean="0"/>
              <a:t>COMPONENTS OF FARMER AI</a:t>
            </a:r>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97</TotalTime>
  <Words>1296</Words>
  <Application>Microsoft Office PowerPoint</Application>
  <PresentationFormat>Custom</PresentationFormat>
  <Paragraphs>86</Paragraphs>
  <Slides>17</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17</vt:i4>
      </vt:variant>
    </vt:vector>
  </HeadingPairs>
  <TitlesOfParts>
    <vt:vector size="30" baseType="lpstr">
      <vt:lpstr>Arial</vt:lpstr>
      <vt:lpstr>Lucida Sans Unicode</vt:lpstr>
      <vt:lpstr>Garet Bold</vt:lpstr>
      <vt:lpstr>Wingdings</vt:lpstr>
      <vt:lpstr>Inter</vt:lpstr>
      <vt:lpstr>Wingdings 3</vt:lpstr>
      <vt:lpstr>Inter Bold</vt:lpstr>
      <vt:lpstr>Arimo</vt:lpstr>
      <vt:lpstr>Arimo Bold</vt:lpstr>
      <vt:lpstr>Baskerville Old Face</vt:lpstr>
      <vt:lpstr>Verdana</vt:lpstr>
      <vt:lpstr>Wingdings 2</vt:lpstr>
      <vt:lpstr>Concourse</vt:lpstr>
      <vt:lpstr>Slide 1</vt:lpstr>
      <vt:lpstr>     TABLE OF CONTENTS</vt:lpstr>
      <vt:lpstr>Slide 3</vt:lpstr>
      <vt:lpstr>PROBLEM STATEMENT</vt:lpstr>
      <vt:lpstr>Slide 5</vt:lpstr>
      <vt:lpstr>Slide 6</vt:lpstr>
      <vt:lpstr>Slide 7</vt:lpstr>
      <vt:lpstr>Slide 8</vt:lpstr>
      <vt:lpstr>COMPONENTS OF FARMER AI</vt:lpstr>
      <vt:lpstr>MACHINE LEARNING MODELS</vt:lpstr>
      <vt:lpstr>MODEL TRAINING AND VALIDATION</vt:lpstr>
      <vt:lpstr>Slide 12</vt:lpstr>
      <vt:lpstr>Slide 13</vt:lpstr>
      <vt:lpstr>    WHY AI?</vt:lpstr>
      <vt:lpstr>Slide 15</vt:lpstr>
      <vt:lpstr>ANY QUERIES?</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FARMER AI</dc:title>
  <dc:creator>Sai</dc:creator>
  <cp:lastModifiedBy>Sai</cp:lastModifiedBy>
  <cp:revision>3</cp:revision>
  <dcterms:created xsi:type="dcterms:W3CDTF">2006-08-16T00:00:00Z</dcterms:created>
  <dcterms:modified xsi:type="dcterms:W3CDTF">2024-06-01T04:25:55Z</dcterms:modified>
  <dc:identifier>DAGGyurWuro</dc:identifier>
</cp:coreProperties>
</file>

<file path=docProps/thumbnail.jpeg>
</file>